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741" r:id="rId3"/>
    <p:sldId id="339" r:id="rId4"/>
    <p:sldId id="270" r:id="rId5"/>
    <p:sldId id="345" r:id="rId6"/>
    <p:sldId id="743" r:id="rId7"/>
    <p:sldId id="638" r:id="rId8"/>
    <p:sldId id="523" r:id="rId9"/>
    <p:sldId id="695" r:id="rId10"/>
    <p:sldId id="542" r:id="rId11"/>
    <p:sldId id="745" r:id="rId12"/>
    <p:sldId id="701" r:id="rId13"/>
    <p:sldId id="565" r:id="rId14"/>
    <p:sldId id="748" r:id="rId15"/>
    <p:sldId id="781" r:id="rId16"/>
    <p:sldId id="749" r:id="rId17"/>
    <p:sldId id="712" r:id="rId18"/>
    <p:sldId id="750" r:id="rId19"/>
    <p:sldId id="491" r:id="rId20"/>
    <p:sldId id="725" r:id="rId21"/>
    <p:sldId id="728" r:id="rId22"/>
    <p:sldId id="724" r:id="rId23"/>
    <p:sldId id="732" r:id="rId24"/>
    <p:sldId id="541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AB2"/>
    <a:srgbClr val="6D90B7"/>
    <a:srgbClr val="4D2917"/>
    <a:srgbClr val="6E4318"/>
    <a:srgbClr val="78491A"/>
    <a:srgbClr val="8E4B2A"/>
    <a:srgbClr val="B66136"/>
    <a:srgbClr val="D69574"/>
    <a:srgbClr val="C16639"/>
    <a:srgbClr val="FBE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5853" autoAdjust="0"/>
  </p:normalViewPr>
  <p:slideViewPr>
    <p:cSldViewPr>
      <p:cViewPr>
        <p:scale>
          <a:sx n="50" d="100"/>
          <a:sy n="50" d="100"/>
        </p:scale>
        <p:origin x="-2256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2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8" y="22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36BC7-E2EB-4081-9B5E-B9FF3FE7A6FB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250B178D-8453-4A47-8E10-8869153B8C45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800" dirty="0" smtClean="0">
              <a:latin typeface="+mn-lt"/>
              <a:cs typeface="Arial" pitchFamily="34" charset="0"/>
            </a:rPr>
            <a:t>Simple Structure</a:t>
          </a:r>
          <a:endParaRPr lang="en-US" sz="2800" dirty="0"/>
        </a:p>
      </dgm:t>
    </dgm:pt>
    <dgm:pt modelId="{CABBF706-C945-403B-A333-E03AFDD35ACC}" type="parTrans" cxnId="{7E62E98D-53D0-41AC-8F1C-3EEDF29D552B}">
      <dgm:prSet/>
      <dgm:spPr/>
      <dgm:t>
        <a:bodyPr/>
        <a:lstStyle/>
        <a:p>
          <a:endParaRPr lang="en-US"/>
        </a:p>
      </dgm:t>
    </dgm:pt>
    <dgm:pt modelId="{1BAFAB2A-D215-4EA0-A56E-ADF22B7DE051}" type="sibTrans" cxnId="{7E62E98D-53D0-41AC-8F1C-3EEDF29D552B}">
      <dgm:prSet/>
      <dgm:spPr/>
      <dgm:t>
        <a:bodyPr/>
        <a:lstStyle/>
        <a:p>
          <a:endParaRPr lang="en-US"/>
        </a:p>
      </dgm:t>
    </dgm:pt>
    <dgm:pt modelId="{1D212C64-0633-4A03-9C00-B97759B7C0DF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800" dirty="0" smtClean="0">
              <a:latin typeface="+mn-lt"/>
              <a:cs typeface="Arial" pitchFamily="34" charset="0"/>
            </a:rPr>
            <a:t>Functional Structure</a:t>
          </a:r>
          <a:endParaRPr lang="en-US" sz="2800" dirty="0"/>
        </a:p>
      </dgm:t>
    </dgm:pt>
    <dgm:pt modelId="{F5607D9C-AD97-41DE-9A15-B4471EC5A821}" type="parTrans" cxnId="{3F39E7FA-A896-4853-9AB7-B3E3AF580475}">
      <dgm:prSet/>
      <dgm:spPr/>
      <dgm:t>
        <a:bodyPr/>
        <a:lstStyle/>
        <a:p>
          <a:endParaRPr lang="en-US"/>
        </a:p>
      </dgm:t>
    </dgm:pt>
    <dgm:pt modelId="{4F17CDDB-CA2B-4250-9B6C-D3BACDBADDE9}" type="sibTrans" cxnId="{3F39E7FA-A896-4853-9AB7-B3E3AF580475}">
      <dgm:prSet/>
      <dgm:spPr/>
      <dgm:t>
        <a:bodyPr/>
        <a:lstStyle/>
        <a:p>
          <a:endParaRPr lang="en-US"/>
        </a:p>
      </dgm:t>
    </dgm:pt>
    <dgm:pt modelId="{F1A207BA-4037-414C-9527-3D525D168585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800" dirty="0" smtClean="0">
              <a:latin typeface="+mn-lt"/>
            </a:rPr>
            <a:t>Multidivisional Structure</a:t>
          </a:r>
          <a:endParaRPr lang="en-US" sz="2800" dirty="0"/>
        </a:p>
      </dgm:t>
    </dgm:pt>
    <dgm:pt modelId="{FFA505D0-CF26-4B76-B5D1-7D8A013FEFA9}" type="parTrans" cxnId="{9C6AE313-E6F7-4F3C-A62C-EF7EAC256326}">
      <dgm:prSet/>
      <dgm:spPr/>
      <dgm:t>
        <a:bodyPr/>
        <a:lstStyle/>
        <a:p>
          <a:endParaRPr lang="en-US"/>
        </a:p>
      </dgm:t>
    </dgm:pt>
    <dgm:pt modelId="{BB79A4A7-8C05-48A4-BAF3-854467D506EE}" type="sibTrans" cxnId="{9C6AE313-E6F7-4F3C-A62C-EF7EAC256326}">
      <dgm:prSet/>
      <dgm:spPr/>
      <dgm:t>
        <a:bodyPr/>
        <a:lstStyle/>
        <a:p>
          <a:endParaRPr lang="en-US"/>
        </a:p>
      </dgm:t>
    </dgm:pt>
    <dgm:pt modelId="{DCEB7B9B-CA04-4BD6-99A4-3E65CF7CC5C8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000" dirty="0">
            <a:solidFill>
              <a:schemeClr val="tx1"/>
            </a:solidFill>
          </a:endParaRPr>
        </a:p>
      </dgm:t>
    </dgm:pt>
    <dgm:pt modelId="{ABEE109B-D9D9-4DDB-982A-9DDFAADC38B0}" type="parTrans" cxnId="{136CDE2D-B3AF-450A-BC65-6735C5DF00F9}">
      <dgm:prSet/>
      <dgm:spPr/>
      <dgm:t>
        <a:bodyPr/>
        <a:lstStyle/>
        <a:p>
          <a:endParaRPr lang="en-US"/>
        </a:p>
      </dgm:t>
    </dgm:pt>
    <dgm:pt modelId="{BF5F945D-6B10-4F22-854B-EE2E6F3AEFC1}" type="sibTrans" cxnId="{136CDE2D-B3AF-450A-BC65-6735C5DF00F9}">
      <dgm:prSet/>
      <dgm:spPr/>
      <dgm:t>
        <a:bodyPr/>
        <a:lstStyle/>
        <a:p>
          <a:endParaRPr lang="en-US"/>
        </a:p>
      </dgm:t>
    </dgm:pt>
    <dgm:pt modelId="{7CD266EF-347C-414F-9937-8FB23CBE26ED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400" dirty="0">
            <a:solidFill>
              <a:schemeClr val="tx1"/>
            </a:solidFill>
          </a:endParaRPr>
        </a:p>
      </dgm:t>
    </dgm:pt>
    <dgm:pt modelId="{0B68D9F7-2FBF-438C-951A-33DF03AF30F0}" type="parTrans" cxnId="{12005C53-19D3-4237-BB9B-120BE0C606C1}">
      <dgm:prSet/>
      <dgm:spPr/>
      <dgm:t>
        <a:bodyPr/>
        <a:lstStyle/>
        <a:p>
          <a:endParaRPr lang="en-US"/>
        </a:p>
      </dgm:t>
    </dgm:pt>
    <dgm:pt modelId="{18C5864F-6187-4F03-83CB-C75234D396BA}" type="sibTrans" cxnId="{12005C53-19D3-4237-BB9B-120BE0C606C1}">
      <dgm:prSet/>
      <dgm:spPr/>
      <dgm:t>
        <a:bodyPr/>
        <a:lstStyle/>
        <a:p>
          <a:endParaRPr lang="en-US"/>
        </a:p>
      </dgm:t>
    </dgm:pt>
    <dgm:pt modelId="{56805324-E4CC-44D5-8DC3-3941F312EC49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400" dirty="0">
            <a:solidFill>
              <a:schemeClr val="tx1"/>
            </a:solidFill>
          </a:endParaRPr>
        </a:p>
      </dgm:t>
    </dgm:pt>
    <dgm:pt modelId="{72DD0D8C-31C8-4861-AC98-CDAEB1DB1D66}" type="parTrans" cxnId="{F654FC8B-BD41-4EF1-9A11-83092A011213}">
      <dgm:prSet/>
      <dgm:spPr/>
      <dgm:t>
        <a:bodyPr/>
        <a:lstStyle/>
        <a:p>
          <a:endParaRPr lang="en-US"/>
        </a:p>
      </dgm:t>
    </dgm:pt>
    <dgm:pt modelId="{DA6F6C31-ED36-405C-8752-DF60E957A843}" type="sibTrans" cxnId="{F654FC8B-BD41-4EF1-9A11-83092A011213}">
      <dgm:prSet/>
      <dgm:spPr/>
      <dgm:t>
        <a:bodyPr/>
        <a:lstStyle/>
        <a:p>
          <a:endParaRPr lang="en-US"/>
        </a:p>
      </dgm:t>
    </dgm:pt>
    <dgm:pt modelId="{FE771E6B-6ECF-423A-A8CD-9B27F352FBEA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en-US" sz="2800" smtClean="0"/>
            <a:t>Matrix Structure</a:t>
          </a:r>
          <a:endParaRPr lang="en-US" sz="2800" dirty="0"/>
        </a:p>
      </dgm:t>
    </dgm:pt>
    <dgm:pt modelId="{C0229428-BF01-43CD-9AEE-BC189AA21332}" type="parTrans" cxnId="{1A085434-E409-40CA-A02A-3056BF6AEC92}">
      <dgm:prSet/>
      <dgm:spPr/>
      <dgm:t>
        <a:bodyPr/>
        <a:lstStyle/>
        <a:p>
          <a:endParaRPr lang="en-US"/>
        </a:p>
      </dgm:t>
    </dgm:pt>
    <dgm:pt modelId="{89258AD6-4B59-4C07-AF93-E98BEB754929}" type="sibTrans" cxnId="{1A085434-E409-40CA-A02A-3056BF6AEC92}">
      <dgm:prSet/>
      <dgm:spPr/>
      <dgm:t>
        <a:bodyPr/>
        <a:lstStyle/>
        <a:p>
          <a:endParaRPr lang="en-US"/>
        </a:p>
      </dgm:t>
    </dgm:pt>
    <dgm:pt modelId="{700FEB25-A5F1-4131-BFE1-4A2E28F90E88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400" dirty="0">
            <a:solidFill>
              <a:schemeClr val="tx1"/>
            </a:solidFill>
          </a:endParaRPr>
        </a:p>
      </dgm:t>
    </dgm:pt>
    <dgm:pt modelId="{F292A4E9-B3BC-43A9-B240-ABC3E73C8F0F}" type="parTrans" cxnId="{77EA6AEC-E734-4429-A5FF-AFFDE9C33BD9}">
      <dgm:prSet/>
      <dgm:spPr/>
      <dgm:t>
        <a:bodyPr/>
        <a:lstStyle/>
        <a:p>
          <a:endParaRPr lang="en-US"/>
        </a:p>
      </dgm:t>
    </dgm:pt>
    <dgm:pt modelId="{02707EF7-23F7-47E4-8DAF-DDC83F7861B7}" type="sibTrans" cxnId="{77EA6AEC-E734-4429-A5FF-AFFDE9C33BD9}">
      <dgm:prSet/>
      <dgm:spPr/>
      <dgm:t>
        <a:bodyPr/>
        <a:lstStyle/>
        <a:p>
          <a:endParaRPr lang="en-US"/>
        </a:p>
      </dgm:t>
    </dgm:pt>
    <dgm:pt modelId="{4381F71E-7C76-4725-80BB-4F06CEF65777}" type="pres">
      <dgm:prSet presAssocID="{B2236BC7-E2EB-4081-9B5E-B9FF3FE7A6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6714E0-A034-475E-A748-BC22EF775508}" type="pres">
      <dgm:prSet presAssocID="{250B178D-8453-4A47-8E10-8869153B8C45}" presName="parentText" presStyleLbl="node1" presStyleIdx="0" presStyleCnt="4" custScaleY="141840" custLinFactNeighborY="204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F381C0-EECF-4DDD-9A3A-A8A7C6E7BB63}" type="pres">
      <dgm:prSet presAssocID="{250B178D-8453-4A47-8E10-8869153B8C45}" presName="childText" presStyleLbl="revTx" presStyleIdx="0" presStyleCnt="3" custScaleY="93291" custLinFactNeighborY="15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A3E3C-0FB1-4415-80C7-AD84162D5E63}" type="pres">
      <dgm:prSet presAssocID="{1D212C64-0633-4A03-9C00-B97759B7C0DF}" presName="parentText" presStyleLbl="node1" presStyleIdx="1" presStyleCnt="4" custScaleY="141199" custLinFactNeighborY="-42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2B1AF-4368-4AA6-95F3-8E753790BD7D}" type="pres">
      <dgm:prSet presAssocID="{1D212C64-0633-4A03-9C00-B97759B7C0DF}" presName="childText" presStyleLbl="revTx" presStyleIdx="1" presStyleCnt="3" custScaleY="92957" custLinFactNeighborY="22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0B4E0-2FB2-4071-98CD-C35BA00F07A2}" type="pres">
      <dgm:prSet presAssocID="{F1A207BA-4037-414C-9527-3D525D168585}" presName="parentText" presStyleLbl="node1" presStyleIdx="2" presStyleCnt="4" custScaleY="141583" custLinFactY="-62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54C05-473C-49E8-938C-48E95E0DB8C2}" type="pres">
      <dgm:prSet presAssocID="{BB79A4A7-8C05-48A4-BAF3-854467D506EE}" presName="spacer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247E43A1-EA87-4909-8D39-248DE87C3051}" type="pres">
      <dgm:prSet presAssocID="{FE771E6B-6ECF-423A-A8CD-9B27F352FBEA}" presName="parentText" presStyleLbl="node1" presStyleIdx="3" presStyleCnt="4" custScaleY="140438" custLinFactNeighborY="250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428E3-BA5A-4151-B10B-54A1878C7807}" type="pres">
      <dgm:prSet presAssocID="{FE771E6B-6ECF-423A-A8CD-9B27F352FBE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5F181-E7EF-481F-81E6-958C8A38CD06}" type="presOf" srcId="{FE771E6B-6ECF-423A-A8CD-9B27F352FBEA}" destId="{247E43A1-EA87-4909-8D39-248DE87C3051}" srcOrd="0" destOrd="0" presId="urn:microsoft.com/office/officeart/2005/8/layout/vList2"/>
    <dgm:cxn modelId="{7E62E98D-53D0-41AC-8F1C-3EEDF29D552B}" srcId="{B2236BC7-E2EB-4081-9B5E-B9FF3FE7A6FB}" destId="{250B178D-8453-4A47-8E10-8869153B8C45}" srcOrd="0" destOrd="0" parTransId="{CABBF706-C945-403B-A333-E03AFDD35ACC}" sibTransId="{1BAFAB2A-D215-4EA0-A56E-ADF22B7DE051}"/>
    <dgm:cxn modelId="{77EA6AEC-E734-4429-A5FF-AFFDE9C33BD9}" srcId="{FE771E6B-6ECF-423A-A8CD-9B27F352FBEA}" destId="{700FEB25-A5F1-4131-BFE1-4A2E28F90E88}" srcOrd="0" destOrd="0" parTransId="{F292A4E9-B3BC-43A9-B240-ABC3E73C8F0F}" sibTransId="{02707EF7-23F7-47E4-8DAF-DDC83F7861B7}"/>
    <dgm:cxn modelId="{1A085434-E409-40CA-A02A-3056BF6AEC92}" srcId="{B2236BC7-E2EB-4081-9B5E-B9FF3FE7A6FB}" destId="{FE771E6B-6ECF-423A-A8CD-9B27F352FBEA}" srcOrd="3" destOrd="0" parTransId="{C0229428-BF01-43CD-9AEE-BC189AA21332}" sibTransId="{89258AD6-4B59-4C07-AF93-E98BEB754929}"/>
    <dgm:cxn modelId="{136CDE2D-B3AF-450A-BC65-6735C5DF00F9}" srcId="{FE771E6B-6ECF-423A-A8CD-9B27F352FBEA}" destId="{DCEB7B9B-CA04-4BD6-99A4-3E65CF7CC5C8}" srcOrd="1" destOrd="0" parTransId="{ABEE109B-D9D9-4DDB-982A-9DDFAADC38B0}" sibTransId="{BF5F945D-6B10-4F22-854B-EE2E6F3AEFC1}"/>
    <dgm:cxn modelId="{7C15B5A4-E117-4366-A177-B6AEED6F0E4A}" type="presOf" srcId="{7CD266EF-347C-414F-9937-8FB23CBE26ED}" destId="{ADF381C0-EECF-4DDD-9A3A-A8A7C6E7BB63}" srcOrd="0" destOrd="0" presId="urn:microsoft.com/office/officeart/2005/8/layout/vList2"/>
    <dgm:cxn modelId="{12005C53-19D3-4237-BB9B-120BE0C606C1}" srcId="{250B178D-8453-4A47-8E10-8869153B8C45}" destId="{7CD266EF-347C-414F-9937-8FB23CBE26ED}" srcOrd="0" destOrd="0" parTransId="{0B68D9F7-2FBF-438C-951A-33DF03AF30F0}" sibTransId="{18C5864F-6187-4F03-83CB-C75234D396BA}"/>
    <dgm:cxn modelId="{2A2CB597-ABD9-43A9-912D-0FD620EC0198}" type="presOf" srcId="{DCEB7B9B-CA04-4BD6-99A4-3E65CF7CC5C8}" destId="{53D428E3-BA5A-4151-B10B-54A1878C7807}" srcOrd="0" destOrd="1" presId="urn:microsoft.com/office/officeart/2005/8/layout/vList2"/>
    <dgm:cxn modelId="{CC49E1D8-D4EA-4D7B-898D-0153C4FEA18F}" type="presOf" srcId="{1D212C64-0633-4A03-9C00-B97759B7C0DF}" destId="{0DAA3E3C-0FB1-4415-80C7-AD84162D5E63}" srcOrd="0" destOrd="0" presId="urn:microsoft.com/office/officeart/2005/8/layout/vList2"/>
    <dgm:cxn modelId="{957A8788-7D71-4102-844D-EF720E696FE1}" type="presOf" srcId="{B2236BC7-E2EB-4081-9B5E-B9FF3FE7A6FB}" destId="{4381F71E-7C76-4725-80BB-4F06CEF65777}" srcOrd="0" destOrd="0" presId="urn:microsoft.com/office/officeart/2005/8/layout/vList2"/>
    <dgm:cxn modelId="{A1EE9185-D97F-4FA6-ABAA-01064D87A96C}" type="presOf" srcId="{250B178D-8453-4A47-8E10-8869153B8C45}" destId="{396714E0-A034-475E-A748-BC22EF775508}" srcOrd="0" destOrd="0" presId="urn:microsoft.com/office/officeart/2005/8/layout/vList2"/>
    <dgm:cxn modelId="{F654FC8B-BD41-4EF1-9A11-83092A011213}" srcId="{1D212C64-0633-4A03-9C00-B97759B7C0DF}" destId="{56805324-E4CC-44D5-8DC3-3941F312EC49}" srcOrd="0" destOrd="0" parTransId="{72DD0D8C-31C8-4861-AC98-CDAEB1DB1D66}" sibTransId="{DA6F6C31-ED36-405C-8752-DF60E957A843}"/>
    <dgm:cxn modelId="{3F39E7FA-A896-4853-9AB7-B3E3AF580475}" srcId="{B2236BC7-E2EB-4081-9B5E-B9FF3FE7A6FB}" destId="{1D212C64-0633-4A03-9C00-B97759B7C0DF}" srcOrd="1" destOrd="0" parTransId="{F5607D9C-AD97-41DE-9A15-B4471EC5A821}" sibTransId="{4F17CDDB-CA2B-4250-9B6C-D3BACDBADDE9}"/>
    <dgm:cxn modelId="{C671300B-406E-4349-9392-A36C1A402902}" type="presOf" srcId="{F1A207BA-4037-414C-9527-3D525D168585}" destId="{F860B4E0-2FB2-4071-98CD-C35BA00F07A2}" srcOrd="0" destOrd="0" presId="urn:microsoft.com/office/officeart/2005/8/layout/vList2"/>
    <dgm:cxn modelId="{DDAFD43C-09BA-4E68-8A81-82CDB9BF8547}" type="presOf" srcId="{700FEB25-A5F1-4131-BFE1-4A2E28F90E88}" destId="{53D428E3-BA5A-4151-B10B-54A1878C7807}" srcOrd="0" destOrd="0" presId="urn:microsoft.com/office/officeart/2005/8/layout/vList2"/>
    <dgm:cxn modelId="{9C6AE313-E6F7-4F3C-A62C-EF7EAC256326}" srcId="{B2236BC7-E2EB-4081-9B5E-B9FF3FE7A6FB}" destId="{F1A207BA-4037-414C-9527-3D525D168585}" srcOrd="2" destOrd="0" parTransId="{FFA505D0-CF26-4B76-B5D1-7D8A013FEFA9}" sibTransId="{BB79A4A7-8C05-48A4-BAF3-854467D506EE}"/>
    <dgm:cxn modelId="{F73D9F17-6F19-4614-A6CE-11FE2FAB1E4E}" type="presOf" srcId="{56805324-E4CC-44D5-8DC3-3941F312EC49}" destId="{ACE2B1AF-4368-4AA6-95F3-8E753790BD7D}" srcOrd="0" destOrd="0" presId="urn:microsoft.com/office/officeart/2005/8/layout/vList2"/>
    <dgm:cxn modelId="{C99EEE90-7DCB-4801-8B5F-CC5DB411F62F}" type="presParOf" srcId="{4381F71E-7C76-4725-80BB-4F06CEF65777}" destId="{396714E0-A034-475E-A748-BC22EF775508}" srcOrd="0" destOrd="0" presId="urn:microsoft.com/office/officeart/2005/8/layout/vList2"/>
    <dgm:cxn modelId="{2B92B904-4311-4425-A003-15A2DB423D04}" type="presParOf" srcId="{4381F71E-7C76-4725-80BB-4F06CEF65777}" destId="{ADF381C0-EECF-4DDD-9A3A-A8A7C6E7BB63}" srcOrd="1" destOrd="0" presId="urn:microsoft.com/office/officeart/2005/8/layout/vList2"/>
    <dgm:cxn modelId="{849D9D0C-5D3D-47C6-A781-EDADF3C1F931}" type="presParOf" srcId="{4381F71E-7C76-4725-80BB-4F06CEF65777}" destId="{0DAA3E3C-0FB1-4415-80C7-AD84162D5E63}" srcOrd="2" destOrd="0" presId="urn:microsoft.com/office/officeart/2005/8/layout/vList2"/>
    <dgm:cxn modelId="{B98947A9-4D5F-4099-BB0A-A316CD4122B4}" type="presParOf" srcId="{4381F71E-7C76-4725-80BB-4F06CEF65777}" destId="{ACE2B1AF-4368-4AA6-95F3-8E753790BD7D}" srcOrd="3" destOrd="0" presId="urn:microsoft.com/office/officeart/2005/8/layout/vList2"/>
    <dgm:cxn modelId="{AC5C628B-63A2-4007-9C0C-82EA52511764}" type="presParOf" srcId="{4381F71E-7C76-4725-80BB-4F06CEF65777}" destId="{F860B4E0-2FB2-4071-98CD-C35BA00F07A2}" srcOrd="4" destOrd="0" presId="urn:microsoft.com/office/officeart/2005/8/layout/vList2"/>
    <dgm:cxn modelId="{7E459129-ED95-4329-A570-609DEC106D17}" type="presParOf" srcId="{4381F71E-7C76-4725-80BB-4F06CEF65777}" destId="{C3054C05-473C-49E8-938C-48E95E0DB8C2}" srcOrd="5" destOrd="0" presId="urn:microsoft.com/office/officeart/2005/8/layout/vList2"/>
    <dgm:cxn modelId="{1EB892DE-D66D-4517-9E19-2CD94D2A1B99}" type="presParOf" srcId="{4381F71E-7C76-4725-80BB-4F06CEF65777}" destId="{247E43A1-EA87-4909-8D39-248DE87C3051}" srcOrd="6" destOrd="0" presId="urn:microsoft.com/office/officeart/2005/8/layout/vList2"/>
    <dgm:cxn modelId="{47BBB942-897F-4539-BBCE-600462A0D417}" type="presParOf" srcId="{4381F71E-7C76-4725-80BB-4F06CEF65777}" destId="{53D428E3-BA5A-4151-B10B-54A1878C780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714E0-A034-475E-A748-BC22EF775508}">
      <dsp:nvSpPr>
        <dsp:cNvPr id="0" name=""/>
        <dsp:cNvSpPr/>
      </dsp:nvSpPr>
      <dsp:spPr>
        <a:xfrm>
          <a:off x="0" y="74504"/>
          <a:ext cx="7543800" cy="914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n-lt"/>
              <a:cs typeface="Arial" pitchFamily="34" charset="0"/>
            </a:rPr>
            <a:t>Simple Structure</a:t>
          </a:r>
          <a:endParaRPr lang="en-US" sz="2800" kern="1200" dirty="0"/>
        </a:p>
      </dsp:txBody>
      <dsp:txXfrm>
        <a:off x="44637" y="119141"/>
        <a:ext cx="7454526" cy="825125"/>
      </dsp:txXfrm>
    </dsp:sp>
    <dsp:sp modelId="{ADF381C0-EECF-4DDD-9A3A-A8A7C6E7BB63}">
      <dsp:nvSpPr>
        <dsp:cNvPr id="0" name=""/>
        <dsp:cNvSpPr/>
      </dsp:nvSpPr>
      <dsp:spPr>
        <a:xfrm>
          <a:off x="0" y="1025196"/>
          <a:ext cx="7543800" cy="293530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>
            <a:solidFill>
              <a:schemeClr val="tx1"/>
            </a:solidFill>
          </a:endParaRPr>
        </a:p>
      </dsp:txBody>
      <dsp:txXfrm>
        <a:off x="0" y="1025196"/>
        <a:ext cx="7543800" cy="293530"/>
      </dsp:txXfrm>
    </dsp:sp>
    <dsp:sp modelId="{0DAA3E3C-0FB1-4415-80C7-AD84162D5E63}">
      <dsp:nvSpPr>
        <dsp:cNvPr id="0" name=""/>
        <dsp:cNvSpPr/>
      </dsp:nvSpPr>
      <dsp:spPr>
        <a:xfrm>
          <a:off x="0" y="1204759"/>
          <a:ext cx="7543800" cy="910267"/>
        </a:xfrm>
        <a:prstGeom prst="roundRect">
          <a:avLst/>
        </a:prstGeom>
        <a:gradFill rotWithShape="0">
          <a:gsLst>
            <a:gs pos="0">
              <a:schemeClr val="accent4">
                <a:hueOff val="279972"/>
                <a:satOff val="-7478"/>
                <a:lumOff val="-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279972"/>
                <a:satOff val="-7478"/>
                <a:lumOff val="-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279972"/>
                <a:satOff val="-7478"/>
                <a:lumOff val="-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279972"/>
                <a:satOff val="-7478"/>
                <a:lumOff val="-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279972"/>
                <a:satOff val="-7478"/>
                <a:lumOff val="-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279972"/>
                <a:satOff val="-7478"/>
                <a:lumOff val="-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n-lt"/>
              <a:cs typeface="Arial" pitchFamily="34" charset="0"/>
            </a:rPr>
            <a:t>Functional Structure</a:t>
          </a:r>
          <a:endParaRPr lang="en-US" sz="2800" kern="1200" dirty="0"/>
        </a:p>
      </dsp:txBody>
      <dsp:txXfrm>
        <a:off x="44436" y="1249195"/>
        <a:ext cx="7454928" cy="821395"/>
      </dsp:txXfrm>
    </dsp:sp>
    <dsp:sp modelId="{ACE2B1AF-4368-4AA6-95F3-8E753790BD7D}">
      <dsp:nvSpPr>
        <dsp:cNvPr id="0" name=""/>
        <dsp:cNvSpPr/>
      </dsp:nvSpPr>
      <dsp:spPr>
        <a:xfrm>
          <a:off x="0" y="2274889"/>
          <a:ext cx="7543800" cy="292479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>
            <a:solidFill>
              <a:schemeClr val="tx1"/>
            </a:solidFill>
          </a:endParaRPr>
        </a:p>
      </dsp:txBody>
      <dsp:txXfrm>
        <a:off x="0" y="2274889"/>
        <a:ext cx="7543800" cy="292479"/>
      </dsp:txXfrm>
    </dsp:sp>
    <dsp:sp modelId="{F860B4E0-2FB2-4071-98CD-C35BA00F07A2}">
      <dsp:nvSpPr>
        <dsp:cNvPr id="0" name=""/>
        <dsp:cNvSpPr/>
      </dsp:nvSpPr>
      <dsp:spPr>
        <a:xfrm>
          <a:off x="0" y="2325791"/>
          <a:ext cx="7543800" cy="912743"/>
        </a:xfrm>
        <a:prstGeom prst="roundRect">
          <a:avLst/>
        </a:prstGeom>
        <a:gradFill rotWithShape="0">
          <a:gsLst>
            <a:gs pos="0">
              <a:schemeClr val="accent4">
                <a:hueOff val="559944"/>
                <a:satOff val="-14956"/>
                <a:lumOff val="-35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559944"/>
                <a:satOff val="-14956"/>
                <a:lumOff val="-35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559944"/>
                <a:satOff val="-14956"/>
                <a:lumOff val="-35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559944"/>
                <a:satOff val="-14956"/>
                <a:lumOff val="-35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559944"/>
                <a:satOff val="-14956"/>
                <a:lumOff val="-35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559944"/>
                <a:satOff val="-14956"/>
                <a:lumOff val="-35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+mn-lt"/>
            </a:rPr>
            <a:t>Multidivisional Structure</a:t>
          </a:r>
          <a:endParaRPr lang="en-US" sz="2800" kern="1200" dirty="0"/>
        </a:p>
      </dsp:txBody>
      <dsp:txXfrm>
        <a:off x="44556" y="2370347"/>
        <a:ext cx="7454688" cy="823631"/>
      </dsp:txXfrm>
    </dsp:sp>
    <dsp:sp modelId="{247E43A1-EA87-4909-8D39-248DE87C3051}">
      <dsp:nvSpPr>
        <dsp:cNvPr id="0" name=""/>
        <dsp:cNvSpPr/>
      </dsp:nvSpPr>
      <dsp:spPr>
        <a:xfrm>
          <a:off x="0" y="3474720"/>
          <a:ext cx="7543800" cy="905361"/>
        </a:xfrm>
        <a:prstGeom prst="roundRect">
          <a:avLst/>
        </a:prstGeom>
        <a:gradFill rotWithShape="0">
          <a:gsLst>
            <a:gs pos="0">
              <a:schemeClr val="accent4">
                <a:hueOff val="839916"/>
                <a:satOff val="-22434"/>
                <a:lumOff val="-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839916"/>
                <a:satOff val="-22434"/>
                <a:lumOff val="-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839916"/>
                <a:satOff val="-22434"/>
                <a:lumOff val="-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839916"/>
                <a:satOff val="-22434"/>
                <a:lumOff val="-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839916"/>
                <a:satOff val="-22434"/>
                <a:lumOff val="-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Matrix Structure</a:t>
          </a:r>
          <a:endParaRPr lang="en-US" sz="2800" kern="1200" dirty="0"/>
        </a:p>
      </dsp:txBody>
      <dsp:txXfrm>
        <a:off x="44196" y="3518916"/>
        <a:ext cx="7455408" cy="816969"/>
      </dsp:txXfrm>
    </dsp:sp>
    <dsp:sp modelId="{53D428E3-BA5A-4151-B10B-54A1878C7807}">
      <dsp:nvSpPr>
        <dsp:cNvPr id="0" name=""/>
        <dsp:cNvSpPr/>
      </dsp:nvSpPr>
      <dsp:spPr>
        <a:xfrm>
          <a:off x="0" y="4293782"/>
          <a:ext cx="7543800" cy="344137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5080" rIns="28448" bIns="50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4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0" y="4293782"/>
        <a:ext cx="7543800" cy="34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FD0F4-7BF9-4157-A963-77469053F89A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4462-9E32-4573-B3DE-B02ED0601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5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525F3-CFD6-4BBA-A626-60F71C23CDBF}" type="datetimeFigureOut">
              <a:rPr lang="en-US" smtClean="0"/>
              <a:pPr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E02E5-0AB3-456D-87DB-0564570843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0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432"/>
      </a:spcBef>
      <a:buFont typeface="Arial" pitchFamily="34" charset="0"/>
      <a:buNone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spcBef>
        <a:spcPts val="432"/>
      </a:spcBef>
      <a:buFontTx/>
      <a:buNone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spcBef>
        <a:spcPts val="432"/>
      </a:spcBef>
      <a:buFontTx/>
      <a:buNone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spcBef>
        <a:spcPts val="432"/>
      </a:spcBef>
      <a:buFontTx/>
      <a:buNone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spcBef>
        <a:spcPts val="432"/>
      </a:spcBef>
      <a:buFontTx/>
      <a:buNone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6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54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Autofit/>
          </a:bodyPr>
          <a:lstStyle/>
          <a:p>
            <a:pPr algn="ctr"/>
            <a:endParaRPr lang="en-US" dirty="0"/>
          </a:p>
          <a:p>
            <a:pPr algn="ctr"/>
            <a:endParaRPr lang="en-US" sz="1200" kern="1200" dirty="0" smtClean="0">
              <a:solidFill>
                <a:schemeClr val="tx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3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51816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5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Autofit/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17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Autofit/>
          </a:bodyPr>
          <a:lstStyle/>
          <a:p>
            <a:endParaRPr lang="en-US" sz="11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80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51816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0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51816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87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38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9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Autofit/>
          </a:bodyPr>
          <a:lstStyle/>
          <a:p>
            <a:endParaRPr lang="en-US" sz="900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4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7244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0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59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8006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7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5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648200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066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953000"/>
          </a:xfrm>
        </p:spPr>
        <p:txBody>
          <a:bodyPr>
            <a:normAutofit/>
          </a:bodyPr>
          <a:lstStyle/>
          <a:p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E02E5-0AB3-456D-87DB-05645708439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4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haermel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877"/>
          <a:stretch>
            <a:fillRect/>
          </a:stretch>
        </p:blipFill>
        <p:spPr bwMode="auto">
          <a:xfrm>
            <a:off x="0" y="18288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5029200"/>
            <a:ext cx="5029200" cy="533400"/>
          </a:xfrm>
        </p:spPr>
        <p:txBody>
          <a:bodyPr>
            <a:noAutofit/>
          </a:bodyPr>
          <a:lstStyle>
            <a:lvl1pPr>
              <a:buFontTx/>
              <a:buNone/>
              <a:defRPr sz="2400" baseline="0">
                <a:latin typeface="+mn-lt"/>
                <a:cs typeface="FrankRuehl" pitchFamily="34" charset="-79"/>
              </a:defRPr>
            </a:lvl1pPr>
          </a:lstStyle>
          <a:p>
            <a:pPr lvl="0"/>
            <a:r>
              <a:rPr lang="en-US" dirty="0" smtClean="0"/>
              <a:t>Click to edit Chapter Title</a:t>
            </a:r>
            <a:endParaRPr lang="en-US" dirty="0"/>
          </a:p>
        </p:txBody>
      </p:sp>
      <p:pic>
        <p:nvPicPr>
          <p:cNvPr id="15" name="Picture 14" descr="cover_titl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952" y="92685"/>
            <a:ext cx="4270248" cy="1431315"/>
          </a:xfrm>
          <a:prstGeom prst="rect">
            <a:avLst/>
          </a:prstGeom>
        </p:spPr>
      </p:pic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152400" y="6629400"/>
            <a:ext cx="8909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IN" altLang="en-US" sz="1000" dirty="0">
                <a:latin typeface="Times New Roman" pitchFamily="18" charset="0"/>
                <a:cs typeface="Times New Roman" pitchFamily="18" charset="0"/>
              </a:rPr>
              <a:t>Copyright © 2015 McGraw-Hill Education.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othaermel - Discussion Slide">
    <p:bg>
      <p:bgPr>
        <a:solidFill>
          <a:srgbClr val="B66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Edit Chapter Outline or Case Study or Instruction 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458200" cy="4727448"/>
          </a:xfr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/>
          <a:lstStyle>
            <a:lvl1pPr>
              <a:buFont typeface="Wingdings" pitchFamily="2" charset="2"/>
              <a:buChar char="§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ü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 txBox="1">
            <a:spLocks noGrp="1"/>
          </p:cNvSpPr>
          <p:nvPr userDrawn="1"/>
        </p:nvSpPr>
        <p:spPr bwMode="auto">
          <a:xfrm>
            <a:off x="6705600" y="6507163"/>
            <a:ext cx="2413000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11-</a:t>
            </a:r>
            <a:fld id="{37B7BCD6-3734-47BF-9841-0068058CF072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haermel - 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66136"/>
                </a:solidFill>
              </a:defRPr>
            </a:lvl1pPr>
          </a:lstStyle>
          <a:p>
            <a:r>
              <a:rPr lang="en-US" dirty="0" smtClean="0"/>
              <a:t>Click to edit video slide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33600"/>
            <a:ext cx="8382000" cy="4343399"/>
          </a:xfrm>
        </p:spPr>
        <p:txBody>
          <a:bodyPr/>
          <a:lstStyle>
            <a:lvl1pPr>
              <a:buFont typeface="Wingdings" pitchFamily="2" charset="2"/>
              <a:buNone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ü"/>
              <a:defRPr sz="2000"/>
            </a:lvl3pPr>
            <a:lvl4pPr>
              <a:buFont typeface="Wingdings" pitchFamily="2" charset="2"/>
              <a:buChar char="§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1" y="0"/>
            <a:ext cx="152399" cy="6858000"/>
          </a:xfrm>
          <a:prstGeom prst="rect">
            <a:avLst/>
          </a:prstGeom>
          <a:solidFill>
            <a:srgbClr val="B661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"/>
          <p:cNvSpPr txBox="1">
            <a:spLocks noGrp="1"/>
          </p:cNvSpPr>
          <p:nvPr userDrawn="1"/>
        </p:nvSpPr>
        <p:spPr bwMode="auto">
          <a:xfrm>
            <a:off x="6705600" y="6507163"/>
            <a:ext cx="2413000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11-</a:t>
            </a:r>
            <a:fld id="{37B7BCD6-3734-47BF-9841-0068058CF072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haermel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495800" y="2133600"/>
            <a:ext cx="152400" cy="9144000"/>
          </a:xfrm>
          <a:prstGeom prst="rect">
            <a:avLst/>
          </a:prstGeom>
          <a:solidFill>
            <a:srgbClr val="B661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66136"/>
                </a:solidFill>
              </a:defRPr>
            </a:lvl1pPr>
          </a:lstStyle>
          <a:p>
            <a:r>
              <a:rPr lang="en-US" dirty="0" smtClean="0"/>
              <a:t>Click to edit Content Slide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2514600"/>
            <a:ext cx="8229600" cy="396240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Wingdings" pitchFamily="2" charset="2"/>
              <a:buChar char="ü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0" y="1676400"/>
            <a:ext cx="9144000" cy="609600"/>
          </a:xfrm>
        </p:spPr>
        <p:txBody>
          <a:bodyPr>
            <a:normAutofit/>
          </a:bodyPr>
          <a:lstStyle>
            <a:lvl1pPr algn="ctr">
              <a:buNone/>
              <a:defRPr sz="2600"/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4533900" y="2247900"/>
            <a:ext cx="76200" cy="914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 txBox="1">
            <a:spLocks noGrp="1"/>
          </p:cNvSpPr>
          <p:nvPr userDrawn="1"/>
        </p:nvSpPr>
        <p:spPr bwMode="auto">
          <a:xfrm>
            <a:off x="6705600" y="6507163"/>
            <a:ext cx="2413000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11-</a:t>
            </a:r>
            <a:fld id="{37B7BCD6-3734-47BF-9841-0068058CF072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thaermel - Copyright Slide">
    <p:bg>
      <p:bgPr>
        <a:solidFill>
          <a:srgbClr val="B66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85800" y="1371600"/>
            <a:ext cx="7699248" cy="41879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ver_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5810769" cy="1947672"/>
          </a:xfrm>
          <a:prstGeom prst="rect">
            <a:avLst/>
          </a:prstGeom>
        </p:spPr>
      </p:pic>
      <p:pic>
        <p:nvPicPr>
          <p:cNvPr id="7" name="Picture 6" descr="disclaimer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57600"/>
            <a:ext cx="4038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mcgraw-hill.com/landingimages/logo-hill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12477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 txBox="1">
            <a:spLocks noGrp="1"/>
          </p:cNvSpPr>
          <p:nvPr userDrawn="1"/>
        </p:nvSpPr>
        <p:spPr bwMode="auto">
          <a:xfrm>
            <a:off x="6705600" y="6507163"/>
            <a:ext cx="2413000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11-</a:t>
            </a:r>
            <a:fld id="{37B7BCD6-3734-47BF-9841-0068058CF072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othaermel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B66136"/>
                </a:solidFill>
              </a:defRPr>
            </a:lvl1pPr>
          </a:lstStyle>
          <a:p>
            <a:r>
              <a:rPr lang="en-US" dirty="0" smtClean="0"/>
              <a:t>Click to edit Content Slide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3400" y="2514600"/>
            <a:ext cx="8229600" cy="396240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Font typeface="Wingdings" pitchFamily="2" charset="2"/>
              <a:buChar char="ü"/>
              <a:defRPr sz="2000">
                <a:solidFill>
                  <a:schemeClr val="tx1"/>
                </a:solidFill>
              </a:defRPr>
            </a:lvl3pPr>
            <a:lvl4pPr>
              <a:buFont typeface="Wingdings" pitchFamily="2" charset="2"/>
              <a:buChar char="§"/>
              <a:defRPr sz="180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495800" y="2209802"/>
            <a:ext cx="152400" cy="9144000"/>
          </a:xfrm>
          <a:prstGeom prst="rect">
            <a:avLst/>
          </a:prstGeom>
          <a:solidFill>
            <a:srgbClr val="B661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2"/>
          <p:cNvSpPr txBox="1">
            <a:spLocks noGrp="1"/>
          </p:cNvSpPr>
          <p:nvPr userDrawn="1"/>
        </p:nvSpPr>
        <p:spPr bwMode="auto">
          <a:xfrm>
            <a:off x="6705600" y="6507163"/>
            <a:ext cx="2413000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latin typeface="Times New Roman" charset="0"/>
                <a:ea typeface="宋体" charset="-122"/>
              </a:rPr>
              <a:t>11-</a:t>
            </a:r>
            <a:fld id="{37B7BCD6-3734-47BF-9841-0068058CF072}" type="slidenum">
              <a:rPr lang="en-US" altLang="zh-CN" sz="1000" smtClean="0"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93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4" r:id="rId3"/>
    <p:sldLayoutId id="2147483666" r:id="rId4"/>
    <p:sldLayoutId id="2147483668" r:id="rId5"/>
    <p:sldLayoutId id="2147483671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66136"/>
        </a:buClr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66136"/>
        </a:buClr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66136"/>
        </a:buClr>
        <a:buFont typeface="Wingdings" pitchFamily="2" charset="2"/>
        <a:buChar char="ü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66136"/>
        </a:buClr>
        <a:buFont typeface="Wingdings" pitchFamily="2" charset="2"/>
        <a:buChar char="§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66136"/>
        </a:buClr>
        <a:buFont typeface="Arial" pitchFamily="34" charset="0"/>
        <a:buChar char="•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today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4876800"/>
            <a:ext cx="7315200" cy="14630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cs typeface="FrankRuehl" pitchFamily="34" charset="-79"/>
              </a:rPr>
              <a:t>Chapter 11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dirty="0" smtClean="0"/>
              <a:t>Organizational Design: </a:t>
            </a:r>
          </a:p>
          <a:p>
            <a:pPr marL="0" indent="0">
              <a:spcBef>
                <a:spcPts val="0"/>
              </a:spcBef>
              <a:defRPr/>
            </a:pPr>
            <a:r>
              <a:rPr lang="en-US" dirty="0" smtClean="0"/>
              <a:t>Structure, Culture, and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72157926"/>
              </p:ext>
            </p:extLst>
          </p:nvPr>
        </p:nvGraphicFramePr>
        <p:xfrm>
          <a:off x="990600" y="16002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11.2  Matching Strategy and Structure</a:t>
            </a:r>
            <a:endParaRPr lang="en-US" dirty="0">
              <a:solidFill>
                <a:srgbClr val="D695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Exhibit 11.4  </a:t>
            </a:r>
            <a:r>
              <a:rPr lang="en-US" sz="2700" dirty="0" smtClean="0">
                <a:solidFill>
                  <a:schemeClr val="tx1"/>
                </a:solidFill>
              </a:rPr>
              <a:t>Changing Organizational Structures and Increasing Complexity as Firms Grow</a:t>
            </a: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5" name="Picture 4" descr="rot45065_ex1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20084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764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/>
              <a:t>Groups of employees with distinct functional areas</a:t>
            </a:r>
          </a:p>
          <a:p>
            <a:pPr>
              <a:spcBef>
                <a:spcPts val="672"/>
              </a:spcBef>
            </a:pPr>
            <a:r>
              <a:rPr lang="en-US" dirty="0"/>
              <a:t>The areas of expertise correspond to distinct stages in the </a:t>
            </a:r>
            <a:r>
              <a:rPr lang="en-US" dirty="0" smtClean="0"/>
              <a:t>company’s </a:t>
            </a:r>
            <a:r>
              <a:rPr lang="en-US" dirty="0"/>
              <a:t>value chain </a:t>
            </a:r>
            <a:r>
              <a:rPr lang="en-US" dirty="0" smtClean="0"/>
              <a:t>activities.</a:t>
            </a:r>
            <a:endParaRPr lang="en-US" dirty="0"/>
          </a:p>
          <a:p>
            <a:pPr lvl="1">
              <a:spcBef>
                <a:spcPts val="672"/>
              </a:spcBef>
            </a:pPr>
            <a:r>
              <a:rPr lang="en-US" dirty="0" smtClean="0"/>
              <a:t>Examples: </a:t>
            </a:r>
            <a:r>
              <a:rPr lang="en-US" dirty="0"/>
              <a:t>College of Business Administration, </a:t>
            </a:r>
            <a:r>
              <a:rPr lang="en-US" dirty="0" smtClean="0"/>
              <a:t>strong </a:t>
            </a:r>
            <a:r>
              <a:rPr lang="en-US" dirty="0"/>
              <a:t>CEO organizations</a:t>
            </a:r>
          </a:p>
          <a:p>
            <a:pPr marL="0" indent="0">
              <a:spcBef>
                <a:spcPts val="672"/>
              </a:spcBef>
              <a:buNone/>
            </a:pPr>
            <a:endParaRPr lang="en-US" sz="2000" dirty="0"/>
          </a:p>
          <a:p>
            <a:pPr>
              <a:spcBef>
                <a:spcPts val="672"/>
              </a:spcBef>
            </a:pPr>
            <a:r>
              <a:rPr lang="en-US" dirty="0"/>
              <a:t>Recommended with limited diversification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Matches well with business-level strategy</a:t>
            </a:r>
          </a:p>
          <a:p>
            <a:pPr lvl="2">
              <a:spcBef>
                <a:spcPts val="672"/>
              </a:spcBef>
            </a:pPr>
            <a:r>
              <a:rPr lang="en-US" dirty="0"/>
              <a:t>Cost </a:t>
            </a:r>
            <a:r>
              <a:rPr lang="en-US" dirty="0" smtClean="0"/>
              <a:t>leadership         Mechanistic </a:t>
            </a:r>
            <a:r>
              <a:rPr lang="en-US" dirty="0"/>
              <a:t>organization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Differentiation         Organic </a:t>
            </a:r>
            <a:r>
              <a:rPr lang="en-US" dirty="0"/>
              <a:t>organization</a:t>
            </a:r>
          </a:p>
          <a:p>
            <a:pPr lvl="2">
              <a:spcBef>
                <a:spcPts val="672"/>
              </a:spcBef>
            </a:pPr>
            <a:r>
              <a:rPr lang="en-US" dirty="0"/>
              <a:t>Integration strategy </a:t>
            </a:r>
            <a:r>
              <a:rPr lang="en-US" dirty="0" smtClean="0"/>
              <a:t>        Ambidextrous </a:t>
            </a:r>
            <a:r>
              <a:rPr lang="en-US" dirty="0"/>
              <a:t>organization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Functional Structure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54864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12671" y="59436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10000" y="6324600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Strategy Highlight 11.2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8E4B2A"/>
                </a:solidFill>
                <a:latin typeface="+mn-lt"/>
                <a:cs typeface="Arial" panose="020B0604020202020204" pitchFamily="34" charset="0"/>
              </a:rPr>
              <a:t>USA Today</a:t>
            </a:r>
            <a:r>
              <a:rPr lang="en-US" sz="2400" b="1" dirty="0" smtClean="0">
                <a:solidFill>
                  <a:srgbClr val="8E4B2A"/>
                </a:solidFill>
                <a:latin typeface="+mn-lt"/>
                <a:cs typeface="Arial" panose="020B0604020202020204" pitchFamily="34" charset="0"/>
              </a:rPr>
              <a:t>: Leveraging Ambidextrous Organizational Design</a:t>
            </a:r>
            <a:endParaRPr lang="en-US" sz="2400" b="1" i="1" dirty="0">
              <a:latin typeface="+mn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buFontTx/>
              <a:buNone/>
              <a:defRPr/>
            </a:pPr>
            <a:endParaRPr lang="en-US" sz="400" dirty="0">
              <a:latin typeface="+mn-lt"/>
              <a:cs typeface="Arial" panose="020B0604020202020204" pitchFamily="34" charset="0"/>
            </a:endParaRPr>
          </a:p>
          <a:p>
            <a:r>
              <a:rPr lang="en-US" i="1" dirty="0"/>
              <a:t>USA Today: </a:t>
            </a:r>
            <a:r>
              <a:rPr lang="en-US" dirty="0"/>
              <a:t>one of the </a:t>
            </a:r>
            <a:r>
              <a:rPr lang="en-US" dirty="0" smtClean="0"/>
              <a:t>biggest print </a:t>
            </a:r>
            <a:r>
              <a:rPr lang="en-US" dirty="0"/>
              <a:t>circulations in U.S.</a:t>
            </a:r>
          </a:p>
          <a:p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an ambidextrous organizational design to successfully reintegrate its independent online </a:t>
            </a:r>
            <a:r>
              <a:rPr lang="en-US" dirty="0" smtClean="0"/>
              <a:t>unit</a:t>
            </a:r>
          </a:p>
          <a:p>
            <a:r>
              <a:rPr lang="en-US" i="1" dirty="0">
                <a:hlinkClick r:id="rId3"/>
              </a:rPr>
              <a:t>USA </a:t>
            </a:r>
            <a:r>
              <a:rPr lang="en-US" i="1" dirty="0" smtClean="0">
                <a:hlinkClick r:id="rId3"/>
              </a:rPr>
              <a:t>Today.com</a:t>
            </a:r>
            <a:r>
              <a:rPr lang="en-US" i="1" dirty="0" smtClean="0"/>
              <a:t> </a:t>
            </a:r>
            <a:r>
              <a:rPr lang="en-US" dirty="0" smtClean="0"/>
              <a:t>created as an in-house startup</a:t>
            </a:r>
          </a:p>
          <a:p>
            <a:pPr lvl="1"/>
            <a:r>
              <a:rPr lang="en-US" dirty="0" smtClean="0"/>
              <a:t>Has large cultural differences and is separated from the print biz</a:t>
            </a:r>
          </a:p>
          <a:p>
            <a:pPr lvl="1"/>
            <a:r>
              <a:rPr lang="en-US" dirty="0" smtClean="0"/>
              <a:t>Starved for corporate resources despite initial success</a:t>
            </a:r>
          </a:p>
          <a:p>
            <a:r>
              <a:rPr lang="en-US" i="1" dirty="0" smtClean="0"/>
              <a:t>USA Today </a:t>
            </a:r>
            <a:r>
              <a:rPr lang="en-US" dirty="0" smtClean="0"/>
              <a:t>and </a:t>
            </a:r>
            <a:r>
              <a:rPr lang="en-US" i="1" dirty="0" smtClean="0">
                <a:hlinkClick r:id="rId3"/>
              </a:rPr>
              <a:t>USA Today.com</a:t>
            </a:r>
            <a:r>
              <a:rPr lang="en-US" dirty="0"/>
              <a:t> </a:t>
            </a:r>
            <a:r>
              <a:rPr lang="en-US" dirty="0" smtClean="0"/>
              <a:t>then integrated,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everaging synergies and changing senior team incentives.</a:t>
            </a:r>
          </a:p>
          <a:p>
            <a:pPr lvl="1"/>
            <a:r>
              <a:rPr lang="en-US" dirty="0" smtClean="0"/>
              <a:t>General managers key to finding synergies.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  <a:p>
            <a:pPr indent="0">
              <a:spcBef>
                <a:spcPts val="0"/>
              </a:spcBef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0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Exhibit 11.7  Typical Multidivisional   (M-Form) Structure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rot45065_ex1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6580618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58306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(Note that SBU 2 uses a functional structure and SBU 4 uses a matrix structure.)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4478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 smtClean="0"/>
              <a:t>Use </a:t>
            </a:r>
            <a:r>
              <a:rPr lang="en-US" dirty="0"/>
              <a:t>with various corporate strategies</a:t>
            </a:r>
          </a:p>
          <a:p>
            <a:pPr>
              <a:spcBef>
                <a:spcPts val="672"/>
              </a:spcBef>
            </a:pPr>
            <a:r>
              <a:rPr lang="en-US" i="1" dirty="0"/>
              <a:t>Related</a:t>
            </a:r>
            <a:r>
              <a:rPr lang="en-US" dirty="0"/>
              <a:t> diversification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Co-</a:t>
            </a:r>
            <a:r>
              <a:rPr lang="en-US" dirty="0" err="1"/>
              <a:t>opetition</a:t>
            </a:r>
            <a:r>
              <a:rPr lang="en-US" dirty="0"/>
              <a:t> among SBUs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Transfer core competences across SBUs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Centralized decision </a:t>
            </a:r>
            <a:r>
              <a:rPr lang="en-US" dirty="0" smtClean="0"/>
              <a:t>making</a:t>
            </a:r>
            <a:endParaRPr lang="en-US" dirty="0"/>
          </a:p>
          <a:p>
            <a:pPr>
              <a:spcBef>
                <a:spcPts val="672"/>
              </a:spcBef>
            </a:pPr>
            <a:r>
              <a:rPr lang="en-US" i="1" dirty="0"/>
              <a:t>Unrelated</a:t>
            </a:r>
            <a:r>
              <a:rPr lang="en-US" dirty="0"/>
              <a:t> diversification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Decentralized decision making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Competing for resources </a:t>
            </a:r>
          </a:p>
          <a:p>
            <a:pPr>
              <a:spcBef>
                <a:spcPts val="672"/>
              </a:spcBef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Multidivisional Structure </a:t>
            </a:r>
            <a:r>
              <a:rPr lang="en-US" sz="2800" dirty="0" smtClean="0">
                <a:solidFill>
                  <a:schemeClr val="tx1"/>
                </a:solidFill>
              </a:rPr>
              <a:t>(cont’d)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Exhibit 11.8  Matching Corporate-Level Strategy and Structure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rot45065_ex1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52600"/>
            <a:ext cx="753735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7526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 smtClean="0"/>
              <a:t>A </a:t>
            </a:r>
            <a:r>
              <a:rPr lang="en-US" dirty="0"/>
              <a:t>combination of functional and M-form structure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Creation of dual line of authority and reporting lines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Each SBU receives support both horizontally and vertically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Very versatile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Enhanced learning from different </a:t>
            </a:r>
            <a:r>
              <a:rPr lang="en-US" dirty="0" smtClean="0"/>
              <a:t>SBUs</a:t>
            </a:r>
          </a:p>
          <a:p>
            <a:pPr lvl="1">
              <a:spcBef>
                <a:spcPts val="672"/>
              </a:spcBef>
            </a:pPr>
            <a:endParaRPr lang="en-US" dirty="0"/>
          </a:p>
          <a:p>
            <a:pPr>
              <a:spcBef>
                <a:spcPts val="672"/>
              </a:spcBef>
            </a:pPr>
            <a:r>
              <a:rPr lang="en-US" dirty="0" smtClean="0"/>
              <a:t>Shortcomings</a:t>
            </a:r>
            <a:endParaRPr lang="en-US" dirty="0"/>
          </a:p>
          <a:p>
            <a:pPr lvl="1">
              <a:spcBef>
                <a:spcPts val="672"/>
              </a:spcBef>
            </a:pPr>
            <a:r>
              <a:rPr lang="en-US" dirty="0"/>
              <a:t>Difficult to implement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Complexity increases when expanding, especially globally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Unclear reporting structure causes confusion and delays</a:t>
            </a:r>
          </a:p>
          <a:p>
            <a:pPr>
              <a:spcBef>
                <a:spcPts val="672"/>
              </a:spcBef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Matrix Structure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Exhibit 11.9  </a:t>
            </a:r>
            <a:r>
              <a:rPr lang="en-US" sz="3800" dirty="0" smtClean="0">
                <a:solidFill>
                  <a:schemeClr val="tx1"/>
                </a:solidFill>
              </a:rPr>
              <a:t>Typical Matrix Structure with Geographic and SBU Divisions</a:t>
            </a:r>
            <a:endParaRPr lang="en-US" sz="3800" dirty="0">
              <a:solidFill>
                <a:schemeClr val="tx1"/>
              </a:solidFill>
            </a:endParaRPr>
          </a:p>
        </p:txBody>
      </p:sp>
      <p:pic>
        <p:nvPicPr>
          <p:cNvPr id="5" name="Picture 4" descr="rot45065_ex1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555050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11.3  Organizational Culture: Values, Norms, and Artifacts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Organizational </a:t>
            </a:r>
            <a:r>
              <a:rPr lang="en-US" dirty="0"/>
              <a:t>culture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Collectively shared values and norms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Value: what is considered important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Norms: appropriate employee behaviors and attitudes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Artifacts: expression of culture in items such as physical design, stories, and celebrations</a:t>
            </a:r>
          </a:p>
          <a:p>
            <a:pPr>
              <a:spcBef>
                <a:spcPts val="600"/>
              </a:spcBef>
            </a:pPr>
            <a:r>
              <a:rPr lang="en-US" dirty="0"/>
              <a:t>Socialization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Internalize organization’s value and norms through interactions</a:t>
            </a:r>
          </a:p>
          <a:p>
            <a:pPr>
              <a:spcBef>
                <a:spcPts val="600"/>
              </a:spcBef>
            </a:pPr>
            <a:r>
              <a:rPr lang="en-US" dirty="0"/>
              <a:t>Think of </a:t>
            </a:r>
            <a:r>
              <a:rPr lang="en-US" dirty="0" err="1"/>
              <a:t>Zappos</a:t>
            </a:r>
            <a:r>
              <a:rPr lang="en-US" dirty="0"/>
              <a:t>’ core values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6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t45065_ex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0"/>
            <a:ext cx="8915400" cy="5956749"/>
          </a:xfrm>
          <a:prstGeom prst="rect">
            <a:avLst/>
          </a:prstGeom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6200" y="914400"/>
            <a:ext cx="2819400" cy="16002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lIns="24616" tIns="12308" rIns="24616" bIns="12308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002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/>
              <a:t>Founder imprinting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Founders defined and shaped the culture</a:t>
            </a:r>
          </a:p>
          <a:p>
            <a:pPr lvl="2">
              <a:spcBef>
                <a:spcPts val="672"/>
              </a:spcBef>
            </a:pPr>
            <a:r>
              <a:rPr lang="en-US" dirty="0"/>
              <a:t>Apple (Steve Jobs)</a:t>
            </a:r>
          </a:p>
          <a:p>
            <a:pPr lvl="2">
              <a:spcBef>
                <a:spcPts val="672"/>
              </a:spcBef>
            </a:pPr>
            <a:r>
              <a:rPr lang="en-US" dirty="0"/>
              <a:t>Microsoft (Bill Gates)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Harpo Productions (Oprah Winfrey)</a:t>
            </a:r>
          </a:p>
          <a:p>
            <a:pPr lvl="2">
              <a:spcBef>
                <a:spcPts val="672"/>
              </a:spcBef>
            </a:pPr>
            <a:r>
              <a:rPr lang="en-US" altLang="en-US" dirty="0"/>
              <a:t>Walmart’s “low cost” culture by Sam </a:t>
            </a:r>
            <a:r>
              <a:rPr lang="en-US" altLang="en-US" dirty="0" smtClean="0"/>
              <a:t>Walton</a:t>
            </a:r>
            <a:endParaRPr lang="en-US" dirty="0" smtClean="0"/>
          </a:p>
          <a:p>
            <a:r>
              <a:rPr lang="en-US" altLang="en-US" dirty="0"/>
              <a:t>Recruit people that fit the culture</a:t>
            </a:r>
          </a:p>
          <a:p>
            <a:pPr lvl="1"/>
            <a:r>
              <a:rPr lang="en-US" altLang="en-US" dirty="0" err="1"/>
              <a:t>Zappos</a:t>
            </a:r>
            <a:r>
              <a:rPr lang="en-US" altLang="en-US" dirty="0"/>
              <a:t> </a:t>
            </a:r>
            <a:r>
              <a:rPr lang="en-US" altLang="en-US" dirty="0" smtClean="0"/>
              <a:t>pays new hires if they want to…. </a:t>
            </a:r>
            <a:r>
              <a:rPr lang="en-US" altLang="en-US" i="1" dirty="0" smtClean="0"/>
              <a:t>quit!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spcBef>
                <a:spcPts val="672"/>
              </a:spcBef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Do Organizational Cultures Come From?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981200"/>
            <a:ext cx="8229600" cy="45720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/>
              <a:t>Culture must be valuable, rare, inimitable, and non-substitutable </a:t>
            </a:r>
            <a:r>
              <a:rPr lang="en-US" dirty="0" smtClean="0"/>
              <a:t>(VRIO see Ch. 4).</a:t>
            </a:r>
            <a:endParaRPr lang="en-US" dirty="0"/>
          </a:p>
          <a:p>
            <a:pPr lvl="1">
              <a:spcBef>
                <a:spcPts val="672"/>
              </a:spcBef>
            </a:pPr>
            <a:r>
              <a:rPr lang="en-US" dirty="0" smtClean="0"/>
              <a:t>Protected by causal </a:t>
            </a:r>
            <a:r>
              <a:rPr lang="en-US" dirty="0"/>
              <a:t>ambiguity and social complexity</a:t>
            </a:r>
          </a:p>
          <a:p>
            <a:pPr>
              <a:spcBef>
                <a:spcPts val="672"/>
              </a:spcBef>
            </a:pPr>
            <a:r>
              <a:rPr lang="en-US" dirty="0" smtClean="0"/>
              <a:t>Culture </a:t>
            </a:r>
            <a:r>
              <a:rPr lang="en-US" dirty="0"/>
              <a:t>affects </a:t>
            </a:r>
            <a:r>
              <a:rPr lang="en-US" dirty="0" smtClean="0"/>
              <a:t>behavior </a:t>
            </a:r>
            <a:r>
              <a:rPr lang="en-US" dirty="0"/>
              <a:t>and </a:t>
            </a:r>
            <a:r>
              <a:rPr lang="en-US" dirty="0" smtClean="0"/>
              <a:t>firm performance:</a:t>
            </a:r>
          </a:p>
          <a:p>
            <a:pPr lvl="1">
              <a:spcBef>
                <a:spcPts val="576"/>
              </a:spcBef>
            </a:pPr>
            <a:r>
              <a:rPr lang="en-US" dirty="0"/>
              <a:t>Southwest Airlines (SWA</a:t>
            </a:r>
            <a:r>
              <a:rPr lang="en-US" dirty="0" smtClean="0"/>
              <a:t>)</a:t>
            </a:r>
          </a:p>
          <a:p>
            <a:pPr lvl="2">
              <a:spcBef>
                <a:spcPts val="480"/>
              </a:spcBef>
            </a:pPr>
            <a:r>
              <a:rPr lang="en-US" dirty="0" smtClean="0"/>
              <a:t>SWA’s </a:t>
            </a:r>
            <a:r>
              <a:rPr lang="en-US" dirty="0"/>
              <a:t>unique culture helps it keep costs low by turning around its planes faster, thus keeping them flying longer </a:t>
            </a:r>
            <a:r>
              <a:rPr lang="en-US" dirty="0" smtClean="0"/>
              <a:t>hours.</a:t>
            </a:r>
          </a:p>
          <a:p>
            <a:pPr lvl="1">
              <a:spcBef>
                <a:spcPts val="576"/>
              </a:spcBef>
            </a:pPr>
            <a:r>
              <a:rPr lang="en-US" dirty="0" err="1" smtClean="0"/>
              <a:t>Zappos</a:t>
            </a:r>
            <a:endParaRPr lang="en-US" dirty="0" smtClean="0"/>
          </a:p>
          <a:p>
            <a:pPr lvl="2">
              <a:spcBef>
                <a:spcPts val="480"/>
              </a:spcBef>
            </a:pPr>
            <a:r>
              <a:rPr lang="en-US" dirty="0" smtClean="0"/>
              <a:t>Zappos’ “WOW”</a:t>
            </a:r>
            <a:r>
              <a:rPr lang="en-US" i="1" dirty="0" smtClean="0"/>
              <a:t> </a:t>
            </a:r>
            <a:r>
              <a:rPr lang="en-US" dirty="0"/>
              <a:t>customer experience </a:t>
            </a:r>
            <a:r>
              <a:rPr lang="en-US" dirty="0" smtClean="0"/>
              <a:t>is accomplished by </a:t>
            </a:r>
            <a:r>
              <a:rPr lang="en-US" dirty="0"/>
              <a:t>“going the extra </a:t>
            </a:r>
            <a:r>
              <a:rPr lang="en-US" dirty="0" smtClean="0"/>
              <a:t>mile.” Long-term superior </a:t>
            </a:r>
            <a:r>
              <a:rPr lang="en-US" dirty="0"/>
              <a:t>experience does increase the company’s perceived value and </a:t>
            </a:r>
            <a:r>
              <a:rPr lang="en-US" dirty="0" smtClean="0"/>
              <a:t>its </a:t>
            </a:r>
            <a:r>
              <a:rPr lang="en-US" dirty="0"/>
              <a:t>economic value </a:t>
            </a:r>
            <a:r>
              <a:rPr lang="en-US" dirty="0" smtClean="0"/>
              <a:t>creation.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Organizational Culture and Competitive Advantage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1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11.4  Strategic Control-and-Reward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676400"/>
            <a:ext cx="8001000" cy="44958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>
                <a:latin typeface="+mn-lt"/>
              </a:rPr>
              <a:t>Internal governance mechanisms</a:t>
            </a: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Culture</a:t>
            </a: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Sanctions </a:t>
            </a:r>
          </a:p>
          <a:p>
            <a:pPr>
              <a:spcBef>
                <a:spcPts val="672"/>
              </a:spcBef>
            </a:pPr>
            <a:r>
              <a:rPr lang="en-US" dirty="0">
                <a:latin typeface="+mn-lt"/>
              </a:rPr>
              <a:t>Input controls</a:t>
            </a:r>
          </a:p>
          <a:p>
            <a:pPr lvl="1">
              <a:spcBef>
                <a:spcPts val="672"/>
              </a:spcBef>
            </a:pPr>
            <a:r>
              <a:rPr lang="en-US" dirty="0" smtClean="0">
                <a:latin typeface="+mn-lt"/>
              </a:rPr>
              <a:t>Budgets</a:t>
            </a:r>
          </a:p>
          <a:p>
            <a:pPr lvl="1">
              <a:spcBef>
                <a:spcPts val="672"/>
              </a:spcBef>
            </a:pPr>
            <a:r>
              <a:rPr lang="en-US" dirty="0" smtClean="0">
                <a:latin typeface="+mn-lt"/>
              </a:rPr>
              <a:t>Rules </a:t>
            </a:r>
            <a:r>
              <a:rPr lang="en-US" dirty="0">
                <a:latin typeface="+mn-lt"/>
              </a:rPr>
              <a:t>and </a:t>
            </a:r>
            <a:r>
              <a:rPr lang="en-US" i="1" dirty="0">
                <a:latin typeface="+mn-lt"/>
              </a:rPr>
              <a:t>standard operating procedures</a:t>
            </a:r>
          </a:p>
          <a:p>
            <a:pPr>
              <a:spcBef>
                <a:spcPts val="672"/>
              </a:spcBef>
            </a:pPr>
            <a:r>
              <a:rPr lang="en-US" dirty="0" smtClean="0">
                <a:latin typeface="+mn-lt"/>
              </a:rPr>
              <a:t>Output </a:t>
            </a:r>
            <a:r>
              <a:rPr lang="en-US" dirty="0">
                <a:latin typeface="+mn-lt"/>
              </a:rPr>
              <a:t>controls</a:t>
            </a: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Result-oriented</a:t>
            </a: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ROWEs </a:t>
            </a:r>
            <a:r>
              <a:rPr lang="en-US" dirty="0" smtClean="0">
                <a:latin typeface="+mn-lt"/>
              </a:rPr>
              <a:t>-3M; 15% work on </a:t>
            </a:r>
            <a:r>
              <a:rPr lang="en-US" i="1" dirty="0" smtClean="0">
                <a:latin typeface="+mn-lt"/>
              </a:rPr>
              <a:t>own</a:t>
            </a:r>
            <a:r>
              <a:rPr lang="en-US" dirty="0" smtClean="0">
                <a:latin typeface="+mn-lt"/>
              </a:rPr>
              <a:t> projects </a:t>
            </a:r>
          </a:p>
          <a:p>
            <a:pPr lvl="2">
              <a:spcBef>
                <a:spcPts val="672"/>
              </a:spcBef>
            </a:pP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ot directed from the top</a:t>
            </a:r>
            <a:endParaRPr lang="en-US" dirty="0">
              <a:latin typeface="+mn-lt"/>
            </a:endParaRPr>
          </a:p>
          <a:p>
            <a:pPr>
              <a:spcBef>
                <a:spcPts val="672"/>
              </a:spcBef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3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11.5  Implications for the Strategist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524000"/>
            <a:ext cx="8229600" cy="5029200"/>
          </a:xfrm>
        </p:spPr>
        <p:txBody>
          <a:bodyPr>
            <a:noAutofit/>
          </a:bodyPr>
          <a:lstStyle/>
          <a:p>
            <a:pPr>
              <a:spcBef>
                <a:spcPts val="672"/>
              </a:spcBef>
            </a:pPr>
            <a:r>
              <a:rPr lang="en-US" dirty="0" smtClean="0"/>
              <a:t>Formulating </a:t>
            </a:r>
            <a:r>
              <a:rPr lang="en-US" dirty="0"/>
              <a:t>effective </a:t>
            </a:r>
            <a:r>
              <a:rPr lang="en-US" dirty="0" smtClean="0"/>
              <a:t>strategies</a:t>
            </a:r>
          </a:p>
          <a:p>
            <a:pPr lvl="1">
              <a:spcBef>
                <a:spcPts val="672"/>
              </a:spcBef>
            </a:pPr>
            <a:r>
              <a:rPr lang="en-US" i="1" dirty="0" smtClean="0"/>
              <a:t>Necessary</a:t>
            </a:r>
            <a:r>
              <a:rPr lang="en-US" dirty="0" smtClean="0"/>
              <a:t> </a:t>
            </a:r>
            <a:r>
              <a:rPr lang="en-US" dirty="0"/>
              <a:t>but not </a:t>
            </a:r>
            <a:r>
              <a:rPr lang="en-US" i="1" dirty="0"/>
              <a:t>sufficient</a:t>
            </a:r>
            <a:r>
              <a:rPr lang="en-US" dirty="0"/>
              <a:t> condition </a:t>
            </a:r>
            <a:endParaRPr lang="en-US" dirty="0" smtClean="0"/>
          </a:p>
          <a:p>
            <a:pPr lvl="2">
              <a:spcBef>
                <a:spcPts val="672"/>
              </a:spcBef>
            </a:pPr>
            <a:r>
              <a:rPr lang="en-US" dirty="0" smtClean="0"/>
              <a:t>To gain </a:t>
            </a:r>
            <a:r>
              <a:rPr lang="en-US" dirty="0"/>
              <a:t>and </a:t>
            </a:r>
            <a:r>
              <a:rPr lang="en-US" dirty="0" smtClean="0"/>
              <a:t>sustain </a:t>
            </a:r>
            <a:r>
              <a:rPr lang="en-US" dirty="0"/>
              <a:t>competitive </a:t>
            </a:r>
            <a:r>
              <a:rPr lang="en-US" dirty="0" smtClean="0"/>
              <a:t>advantage</a:t>
            </a:r>
            <a:endParaRPr lang="en-US" sz="2000" dirty="0" smtClean="0"/>
          </a:p>
          <a:p>
            <a:pPr>
              <a:spcBef>
                <a:spcPts val="672"/>
              </a:spcBef>
            </a:pPr>
            <a:r>
              <a:rPr lang="en-US" dirty="0" smtClean="0"/>
              <a:t>Strategy </a:t>
            </a:r>
            <a:r>
              <a:rPr lang="en-US" i="1" dirty="0"/>
              <a:t>execution</a:t>
            </a:r>
            <a:r>
              <a:rPr lang="en-US" dirty="0"/>
              <a:t> is at least as important for </a:t>
            </a:r>
            <a:r>
              <a:rPr lang="en-US" dirty="0" smtClean="0"/>
              <a:t>success.</a:t>
            </a:r>
          </a:p>
          <a:p>
            <a:pPr lvl="1">
              <a:spcBef>
                <a:spcPts val="672"/>
              </a:spcBef>
            </a:pPr>
            <a:r>
              <a:rPr lang="en-US" sz="1600" dirty="0" smtClean="0"/>
              <a:t>SWOT helps operationalize strategy implementation.</a:t>
            </a:r>
          </a:p>
          <a:p>
            <a:pPr>
              <a:spcBef>
                <a:spcPts val="672"/>
              </a:spcBef>
            </a:pPr>
            <a:r>
              <a:rPr lang="en-US" dirty="0" smtClean="0"/>
              <a:t>Strategy </a:t>
            </a:r>
            <a:r>
              <a:rPr lang="en-US" dirty="0"/>
              <a:t>implementation requires managers to design and shape structure, culture, and control </a:t>
            </a:r>
            <a:r>
              <a:rPr lang="en-US" dirty="0" smtClean="0"/>
              <a:t>mechanisms.</a:t>
            </a:r>
            <a:endParaRPr lang="en-US" sz="2000" dirty="0" smtClean="0"/>
          </a:p>
          <a:p>
            <a:pPr>
              <a:spcBef>
                <a:spcPts val="672"/>
              </a:spcBef>
            </a:pPr>
            <a:r>
              <a:rPr lang="en-US" dirty="0" smtClean="0"/>
              <a:t>Strategy </a:t>
            </a:r>
            <a:r>
              <a:rPr lang="en-US" i="1" dirty="0"/>
              <a:t>formulation</a:t>
            </a:r>
            <a:r>
              <a:rPr lang="en-US" dirty="0"/>
              <a:t> and </a:t>
            </a:r>
            <a:r>
              <a:rPr lang="en-US" i="1" dirty="0" smtClean="0"/>
              <a:t>implementation 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Iterative </a:t>
            </a:r>
            <a:r>
              <a:rPr lang="en-US" dirty="0"/>
              <a:t>and interdependent </a:t>
            </a:r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ChapterCase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7274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Consider This…</a:t>
            </a:r>
          </a:p>
          <a:p>
            <a:pPr>
              <a:spcBef>
                <a:spcPts val="600"/>
              </a:spcBef>
            </a:pPr>
            <a:endParaRPr lang="en-US" sz="400" dirty="0" smtClean="0"/>
          </a:p>
          <a:p>
            <a:pPr lvl="1" fontAlgn="ctr">
              <a:spcBef>
                <a:spcPts val="576"/>
              </a:spcBef>
              <a:defRPr/>
            </a:pPr>
            <a:r>
              <a:rPr lang="en-US" sz="2800" dirty="0" smtClean="0"/>
              <a:t>What would you do if a programming error cost your firm $1.6 million?</a:t>
            </a:r>
          </a:p>
          <a:p>
            <a:pPr lvl="1" fontAlgn="ctr">
              <a:spcBef>
                <a:spcPts val="576"/>
              </a:spcBef>
              <a:defRPr/>
            </a:pPr>
            <a:r>
              <a:rPr lang="en-US" sz="2800" dirty="0" smtClean="0"/>
              <a:t>Zappos put their </a:t>
            </a:r>
            <a:r>
              <a:rPr lang="en-US" sz="2800" dirty="0"/>
              <a:t>money where </a:t>
            </a:r>
            <a:r>
              <a:rPr lang="en-US" sz="2800" dirty="0" smtClean="0"/>
              <a:t>their </a:t>
            </a:r>
            <a:r>
              <a:rPr lang="en-US" sz="2800" dirty="0"/>
              <a:t>“WOW” </a:t>
            </a:r>
            <a:r>
              <a:rPr lang="en-US" sz="2800" dirty="0" smtClean="0"/>
              <a:t>is.</a:t>
            </a:r>
          </a:p>
          <a:p>
            <a:pPr lvl="1" fontAlgn="ctr">
              <a:spcBef>
                <a:spcPts val="576"/>
              </a:spcBef>
              <a:defRPr/>
            </a:pPr>
            <a:r>
              <a:rPr lang="en-US" sz="2800" dirty="0" err="1"/>
              <a:t>Zappos</a:t>
            </a:r>
            <a:r>
              <a:rPr lang="en-US" sz="2800" dirty="0"/>
              <a:t> accidentally capped the </a:t>
            </a:r>
            <a:r>
              <a:rPr lang="en-US" sz="2800" dirty="0" smtClean="0"/>
              <a:t>price </a:t>
            </a:r>
            <a:r>
              <a:rPr lang="en-US" sz="2800" dirty="0"/>
              <a:t>at $49.95 </a:t>
            </a:r>
            <a:r>
              <a:rPr lang="en-US" sz="2800" dirty="0" smtClean="0"/>
              <a:t>for </a:t>
            </a:r>
            <a:r>
              <a:rPr lang="en-US" sz="2800" i="1" dirty="0"/>
              <a:t>all</a:t>
            </a:r>
            <a:r>
              <a:rPr lang="en-US" sz="2800" dirty="0"/>
              <a:t> products sold on its subsidiary site </a:t>
            </a:r>
            <a:r>
              <a:rPr lang="en-US" sz="2800" dirty="0" smtClean="0"/>
              <a:t>at midnight, and the </a:t>
            </a:r>
            <a:r>
              <a:rPr lang="en-US" sz="2800" dirty="0"/>
              <a:t>mistake was not discovered until 6 a.m</a:t>
            </a:r>
            <a:r>
              <a:rPr lang="en-US" sz="2800" dirty="0" smtClean="0"/>
              <a:t>.</a:t>
            </a:r>
          </a:p>
          <a:p>
            <a:pPr lvl="1" fontAlgn="ctr">
              <a:spcBef>
                <a:spcPts val="576"/>
              </a:spcBef>
              <a:defRPr/>
            </a:pPr>
            <a:r>
              <a:rPr lang="en-US" sz="2800" dirty="0" smtClean="0"/>
              <a:t>Consistent with their “WOW” philosophy, Zappos honored all sales during this time period.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Zappos and the Delivering Happiness Team</a:t>
            </a:r>
            <a:endParaRPr lang="en-US" sz="1000" dirty="0"/>
          </a:p>
        </p:txBody>
      </p:sp>
      <p:pic>
        <p:nvPicPr>
          <p:cNvPr id="7" name="Picture 6" descr="rot45065_p1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0"/>
            <a:ext cx="1295400" cy="18385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8140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B66136"/>
          </a:solidFill>
        </p:spPr>
        <p:txBody>
          <a:bodyPr/>
          <a:lstStyle/>
          <a:p>
            <a:r>
              <a:rPr lang="en-US" dirty="0" smtClean="0"/>
              <a:t>Chapter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17638"/>
            <a:ext cx="8458200" cy="47274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11.1 </a:t>
            </a:r>
            <a:r>
              <a:rPr lang="en-US" dirty="0"/>
              <a:t>How to Organize for Competitive </a:t>
            </a:r>
            <a:r>
              <a:rPr lang="en-US" dirty="0" smtClean="0"/>
              <a:t>Advantage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11.2 </a:t>
            </a:r>
            <a:r>
              <a:rPr lang="en-US" dirty="0"/>
              <a:t>Matching Strategy and </a:t>
            </a:r>
            <a:r>
              <a:rPr lang="en-US" dirty="0" smtClean="0"/>
              <a:t>Structure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11.3 Organizational Culture: Values, Norms, and </a:t>
            </a:r>
            <a:r>
              <a:rPr lang="en-US" dirty="0" smtClean="0"/>
              <a:t>Artifacts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r>
              <a:rPr lang="en-US" dirty="0" smtClean="0"/>
              <a:t>11.4 </a:t>
            </a:r>
            <a:r>
              <a:rPr lang="en-US" dirty="0"/>
              <a:t>Strategic Control-and-Reward </a:t>
            </a:r>
            <a:r>
              <a:rPr lang="en-US" dirty="0" smtClean="0"/>
              <a:t>Systems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r>
              <a:rPr lang="en-US" dirty="0" smtClean="0"/>
              <a:t>11.5 </a:t>
            </a:r>
            <a:r>
              <a:rPr lang="en-US" dirty="0"/>
              <a:t>Implications for the Strategist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err="1" smtClean="0"/>
              <a:t>ChapterCase</a:t>
            </a:r>
            <a:r>
              <a:rPr lang="en-US" dirty="0" smtClean="0"/>
              <a:t>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7274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672"/>
              </a:spcBef>
              <a:buNone/>
            </a:pPr>
            <a:r>
              <a:rPr lang="en-US" b="1" dirty="0" err="1" smtClean="0"/>
              <a:t>Zappos</a:t>
            </a:r>
            <a:r>
              <a:rPr lang="en-US" b="1" dirty="0" smtClean="0"/>
              <a:t>: Designed to Deliver Happiness</a:t>
            </a:r>
            <a:endParaRPr lang="en-US" dirty="0" smtClean="0">
              <a:solidFill>
                <a:srgbClr val="080808"/>
              </a:solidFill>
            </a:endParaRPr>
          </a:p>
          <a:p>
            <a:pPr>
              <a:spcBef>
                <a:spcPts val="672"/>
              </a:spcBef>
            </a:pPr>
            <a:r>
              <a:rPr lang="en-US" dirty="0" smtClean="0"/>
              <a:t>Exceptional Customer Service → Core Competency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All customer service is done </a:t>
            </a:r>
            <a:r>
              <a:rPr lang="en-US" b="1" i="1" dirty="0" smtClean="0"/>
              <a:t>in-house.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No scripts or timed calls in the call centers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Keep its own stocked products… no drop-shipment</a:t>
            </a:r>
          </a:p>
          <a:p>
            <a:pPr>
              <a:spcBef>
                <a:spcPts val="672"/>
              </a:spcBef>
            </a:pPr>
            <a:r>
              <a:rPr lang="en-US" dirty="0"/>
              <a:t>Flat Organizational Structure = Flexibility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Job rotation = </a:t>
            </a:r>
            <a:r>
              <a:rPr lang="en-US" dirty="0" smtClean="0"/>
              <a:t>widely trained talent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Internal promotion opportunities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Reorganized into 10 business units to manage growth</a:t>
            </a:r>
            <a:endParaRPr lang="en-US" dirty="0"/>
          </a:p>
          <a:p>
            <a:pPr>
              <a:spcBef>
                <a:spcPts val="672"/>
              </a:spcBef>
            </a:pPr>
            <a:r>
              <a:rPr lang="en-US" dirty="0" smtClean="0"/>
              <a:t>An independent subsidiary of Amazon since 2009</a:t>
            </a:r>
            <a:endParaRPr lang="en-US" dirty="0"/>
          </a:p>
          <a:p>
            <a:pPr>
              <a:spcBef>
                <a:spcPts val="672"/>
              </a:spcBef>
            </a:pPr>
            <a:endParaRPr lang="en-US" dirty="0"/>
          </a:p>
        </p:txBody>
      </p:sp>
      <p:pic>
        <p:nvPicPr>
          <p:cNvPr id="5" name="Picture 4" descr="rot45065_p1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0"/>
            <a:ext cx="1295400" cy="18385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457200" y="6172200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Zappos and the Delivering Happiness Team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752600"/>
            <a:ext cx="8382000" cy="4800600"/>
          </a:xfrm>
        </p:spPr>
        <p:txBody>
          <a:bodyPr>
            <a:normAutofit/>
          </a:bodyPr>
          <a:lstStyle/>
          <a:p>
            <a:pPr>
              <a:spcBef>
                <a:spcPts val="672"/>
              </a:spcBef>
            </a:pPr>
            <a:r>
              <a:rPr lang="en-US" dirty="0" smtClean="0">
                <a:latin typeface="+mn-lt"/>
              </a:rPr>
              <a:t>Organizational design</a:t>
            </a:r>
            <a:endParaRPr lang="en-US" dirty="0">
              <a:latin typeface="+mn-lt"/>
            </a:endParaRP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Goal is to translate strategies into realized ones</a:t>
            </a: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Structure, </a:t>
            </a:r>
            <a:r>
              <a:rPr lang="en-US" dirty="0" smtClean="0">
                <a:latin typeface="+mn-lt"/>
              </a:rPr>
              <a:t>processes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and  procedures</a:t>
            </a:r>
          </a:p>
          <a:p>
            <a:pPr lvl="1">
              <a:spcBef>
                <a:spcPts val="672"/>
              </a:spcBef>
            </a:pPr>
            <a:endParaRPr lang="en-US" dirty="0">
              <a:latin typeface="+mn-lt"/>
            </a:endParaRPr>
          </a:p>
          <a:p>
            <a:pPr>
              <a:spcBef>
                <a:spcPts val="672"/>
              </a:spcBef>
            </a:pPr>
            <a:r>
              <a:rPr lang="en-US" dirty="0" smtClean="0">
                <a:latin typeface="+mn-lt"/>
                <a:cs typeface="Arial" pitchFamily="34" charset="0"/>
              </a:rPr>
              <a:t>Implementation… </a:t>
            </a:r>
            <a:r>
              <a:rPr lang="en-US" dirty="0">
                <a:latin typeface="+mn-lt"/>
                <a:cs typeface="Arial" pitchFamily="34" charset="0"/>
              </a:rPr>
              <a:t>the “</a:t>
            </a:r>
            <a:r>
              <a:rPr lang="en-US" b="1" dirty="0">
                <a:latin typeface="+mn-lt"/>
                <a:cs typeface="Arial" pitchFamily="34" charset="0"/>
              </a:rPr>
              <a:t>graveyard of strategy</a:t>
            </a:r>
            <a:r>
              <a:rPr lang="en-US" dirty="0" smtClean="0">
                <a:latin typeface="+mn-lt"/>
                <a:cs typeface="Arial" pitchFamily="34" charset="0"/>
              </a:rPr>
              <a:t>”</a:t>
            </a:r>
            <a:endParaRPr lang="en-US" dirty="0">
              <a:latin typeface="+mn-lt"/>
            </a:endParaRPr>
          </a:p>
          <a:p>
            <a:pPr lvl="1">
              <a:spcBef>
                <a:spcPts val="672"/>
              </a:spcBef>
            </a:pPr>
            <a:r>
              <a:rPr lang="en-US" dirty="0" smtClean="0">
                <a:latin typeface="+mn-lt"/>
              </a:rPr>
              <a:t>Yahoo’s founder Jerry Yang was fired.</a:t>
            </a:r>
          </a:p>
          <a:p>
            <a:pPr lvl="2">
              <a:spcBef>
                <a:spcPts val="672"/>
              </a:spcBef>
            </a:pPr>
            <a:r>
              <a:rPr lang="en-US" dirty="0" smtClean="0">
                <a:latin typeface="+mn-lt"/>
              </a:rPr>
              <a:t>poor implementation….. lost 75% of market value </a:t>
            </a:r>
          </a:p>
          <a:p>
            <a:pPr lvl="2">
              <a:spcBef>
                <a:spcPts val="672"/>
              </a:spcBef>
            </a:pPr>
            <a:endParaRPr lang="en-US" dirty="0" smtClean="0">
              <a:latin typeface="+mn-lt"/>
            </a:endParaRPr>
          </a:p>
          <a:p>
            <a:pPr>
              <a:spcBef>
                <a:spcPts val="672"/>
              </a:spcBef>
            </a:pPr>
            <a:r>
              <a:rPr lang="en-US" dirty="0" smtClean="0">
                <a:latin typeface="+mn-lt"/>
              </a:rPr>
              <a:t>Structure </a:t>
            </a:r>
            <a:r>
              <a:rPr lang="en-US" u="sng" dirty="0">
                <a:latin typeface="+mn-lt"/>
              </a:rPr>
              <a:t>follows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strategies. (Alfred Chandler)</a:t>
            </a:r>
            <a:endParaRPr lang="en-US" dirty="0">
              <a:latin typeface="+mn-lt"/>
            </a:endParaRPr>
          </a:p>
          <a:p>
            <a:pPr lvl="1">
              <a:spcBef>
                <a:spcPts val="672"/>
              </a:spcBef>
            </a:pPr>
            <a:r>
              <a:rPr lang="en-US" dirty="0" smtClean="0">
                <a:latin typeface="+mn-lt"/>
              </a:rPr>
              <a:t>Therefore structure </a:t>
            </a:r>
            <a:r>
              <a:rPr lang="en-US" dirty="0">
                <a:latin typeface="+mn-lt"/>
              </a:rPr>
              <a:t>must be </a:t>
            </a:r>
            <a:r>
              <a:rPr lang="en-US" i="1" dirty="0" smtClean="0">
                <a:latin typeface="+mn-lt"/>
              </a:rPr>
              <a:t>flexible.</a:t>
            </a:r>
            <a:endParaRPr lang="en-US" i="1" dirty="0">
              <a:latin typeface="+mn-lt"/>
            </a:endParaRPr>
          </a:p>
          <a:p>
            <a:pPr>
              <a:spcBef>
                <a:spcPts val="672"/>
              </a:spcBef>
            </a:pPr>
            <a:endParaRPr lang="en-US" sz="2000" dirty="0" smtClean="0">
              <a:latin typeface="+mn-lt"/>
            </a:endParaRPr>
          </a:p>
          <a:p>
            <a:pPr marL="568325" indent="-504825">
              <a:spcBef>
                <a:spcPts val="672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11.1  How to Organize for Competitive Advantage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Exhibit 11.2  </a:t>
            </a:r>
            <a:r>
              <a:rPr lang="en-US" sz="2800" dirty="0" smtClean="0">
                <a:solidFill>
                  <a:schemeClr val="tx1"/>
                </a:solidFill>
              </a:rPr>
              <a:t>Organizational Inertia and the Failure of Established Firms When External or Internal Environments Shift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rot45065_ex1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0500" y="1752600"/>
            <a:ext cx="49099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676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Organizational structure: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how jobs and tasks are divided and </a:t>
            </a:r>
            <a:r>
              <a:rPr lang="en-US" dirty="0" smtClean="0"/>
              <a:t>integrated </a:t>
            </a:r>
          </a:p>
          <a:p>
            <a:pPr lvl="1"/>
            <a:r>
              <a:rPr lang="en-US" dirty="0" smtClean="0"/>
              <a:t>Delineates </a:t>
            </a:r>
            <a:r>
              <a:rPr lang="en-US" dirty="0"/>
              <a:t>the reporting relationships up and down the </a:t>
            </a:r>
            <a:r>
              <a:rPr lang="en-US" dirty="0" smtClean="0"/>
              <a:t>hierarchy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formal communication </a:t>
            </a:r>
            <a:r>
              <a:rPr lang="en-US" dirty="0" smtClean="0"/>
              <a:t>channels</a:t>
            </a:r>
          </a:p>
          <a:p>
            <a:pPr lvl="1"/>
            <a:r>
              <a:rPr lang="en-US" dirty="0" smtClean="0"/>
              <a:t>Prescribes </a:t>
            </a:r>
            <a:r>
              <a:rPr lang="en-US" dirty="0"/>
              <a:t>how individuals and teams coordinate their work </a:t>
            </a:r>
            <a:r>
              <a:rPr lang="en-US" dirty="0" smtClean="0"/>
              <a:t>efforts</a:t>
            </a:r>
          </a:p>
          <a:p>
            <a:r>
              <a:rPr lang="en-US" dirty="0" smtClean="0"/>
              <a:t>The </a:t>
            </a:r>
            <a:r>
              <a:rPr lang="en-US" dirty="0"/>
              <a:t>key building blocks of </a:t>
            </a:r>
            <a:r>
              <a:rPr lang="en-US" dirty="0" smtClean="0"/>
              <a:t>structure are: </a:t>
            </a:r>
            <a:r>
              <a:rPr lang="en-US" i="1" dirty="0"/>
              <a:t>specialization, formalization, centralization,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i="1" dirty="0" smtClean="0"/>
              <a:t>hierarchy.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Key Elements of Organizational Structure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Strategy Highlight 11.1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8250"/>
            <a:ext cx="8458200" cy="5029200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1800"/>
              </a:spcBef>
              <a:buFont typeface="Arial" pitchFamily="34" charset="0"/>
              <a:buNone/>
            </a:pPr>
            <a:r>
              <a:rPr lang="en-US" b="1" dirty="0" smtClean="0">
                <a:solidFill>
                  <a:srgbClr val="8E4B2A"/>
                </a:solidFill>
                <a:latin typeface="+mn-lt"/>
                <a:cs typeface="Arial" panose="020B0604020202020204" pitchFamily="34" charset="0"/>
              </a:rPr>
              <a:t>W. L. Gore &amp; Associates: Informality and Innovation </a:t>
            </a:r>
          </a:p>
          <a:p>
            <a:pPr>
              <a:spcBef>
                <a:spcPts val="672"/>
              </a:spcBef>
            </a:pPr>
            <a:r>
              <a:rPr lang="en-US" dirty="0" smtClean="0">
                <a:latin typeface="+mn-lt"/>
              </a:rPr>
              <a:t>1958 – Founder Bill Gore articulated four core values that still guide the company today.</a:t>
            </a:r>
          </a:p>
          <a:p>
            <a:pPr>
              <a:spcBef>
                <a:spcPts val="672"/>
              </a:spcBef>
            </a:pPr>
            <a:r>
              <a:rPr lang="en-US" dirty="0">
                <a:latin typeface="+mn-lt"/>
              </a:rPr>
              <a:t>W. L. Gore </a:t>
            </a:r>
            <a:r>
              <a:rPr lang="en-US" dirty="0" smtClean="0">
                <a:latin typeface="+mn-lt"/>
              </a:rPr>
              <a:t>is an informal </a:t>
            </a:r>
            <a:r>
              <a:rPr lang="en-US" dirty="0">
                <a:latin typeface="+mn-lt"/>
              </a:rPr>
              <a:t>and decentralized </a:t>
            </a:r>
            <a:r>
              <a:rPr lang="en-US" dirty="0" smtClean="0">
                <a:latin typeface="+mn-lt"/>
              </a:rPr>
              <a:t>organization.</a:t>
            </a:r>
            <a:endParaRPr lang="en-US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en-US" i="1" dirty="0">
                <a:latin typeface="+mn-lt"/>
              </a:rPr>
              <a:t>Empowered</a:t>
            </a:r>
            <a:r>
              <a:rPr lang="en-US" dirty="0">
                <a:latin typeface="+mn-lt"/>
              </a:rPr>
              <a:t> employees (no job titles, no job descriptions, informal team organization, soft reporting lines)</a:t>
            </a: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Face-to-face communication</a:t>
            </a:r>
          </a:p>
          <a:p>
            <a:pPr lvl="1">
              <a:spcBef>
                <a:spcPts val="672"/>
              </a:spcBef>
            </a:pPr>
            <a:r>
              <a:rPr lang="en-US" dirty="0">
                <a:latin typeface="+mn-lt"/>
              </a:rPr>
              <a:t>All </a:t>
            </a:r>
            <a:r>
              <a:rPr lang="en-US" i="1" dirty="0">
                <a:latin typeface="+mn-lt"/>
              </a:rPr>
              <a:t>associates</a:t>
            </a:r>
            <a:r>
              <a:rPr lang="en-US" dirty="0">
                <a:latin typeface="+mn-lt"/>
              </a:rPr>
              <a:t> are </a:t>
            </a:r>
            <a:r>
              <a:rPr lang="en-US" i="1" dirty="0">
                <a:latin typeface="+mn-lt"/>
              </a:rPr>
              <a:t>shareholders</a:t>
            </a:r>
            <a:r>
              <a:rPr lang="en-US" dirty="0">
                <a:latin typeface="+mn-lt"/>
              </a:rPr>
              <a:t> of the </a:t>
            </a:r>
            <a:r>
              <a:rPr lang="en-US" dirty="0" smtClean="0">
                <a:latin typeface="+mn-lt"/>
              </a:rPr>
              <a:t>company.</a:t>
            </a:r>
            <a:endParaRPr lang="en-US" dirty="0">
              <a:latin typeface="+mn-lt"/>
            </a:endParaRPr>
          </a:p>
          <a:p>
            <a:pPr>
              <a:spcBef>
                <a:spcPts val="672"/>
              </a:spcBef>
            </a:pPr>
            <a:r>
              <a:rPr lang="en-US" dirty="0" smtClean="0"/>
              <a:t>Gore: </a:t>
            </a:r>
            <a:r>
              <a:rPr lang="en-US" dirty="0"/>
              <a:t>one of the </a:t>
            </a:r>
            <a:r>
              <a:rPr lang="en-US" u="sng" dirty="0"/>
              <a:t>largest</a:t>
            </a:r>
            <a:r>
              <a:rPr lang="en-US" dirty="0"/>
              <a:t> privately held </a:t>
            </a:r>
            <a:r>
              <a:rPr lang="en-US" dirty="0" smtClean="0"/>
              <a:t>firms</a:t>
            </a:r>
          </a:p>
          <a:p>
            <a:pPr lvl="1">
              <a:spcBef>
                <a:spcPts val="672"/>
              </a:spcBef>
            </a:pPr>
            <a:r>
              <a:rPr lang="en-US" dirty="0" smtClean="0"/>
              <a:t> </a:t>
            </a:r>
            <a:r>
              <a:rPr lang="en-US" dirty="0" smtClean="0">
                <a:latin typeface="+mn-lt"/>
              </a:rPr>
              <a:t>10,000 </a:t>
            </a:r>
            <a:r>
              <a:rPr lang="en-US" dirty="0">
                <a:latin typeface="+mn-lt"/>
              </a:rPr>
              <a:t>employees and </a:t>
            </a:r>
            <a:r>
              <a:rPr lang="en-US" dirty="0" smtClean="0">
                <a:latin typeface="+mn-lt"/>
              </a:rPr>
              <a:t>over $2.5 </a:t>
            </a:r>
            <a:r>
              <a:rPr lang="en-US" dirty="0">
                <a:latin typeface="+mn-lt"/>
              </a:rPr>
              <a:t>billion in </a:t>
            </a:r>
            <a:r>
              <a:rPr lang="en-US" dirty="0" smtClean="0">
                <a:latin typeface="+mn-lt"/>
              </a:rPr>
              <a:t>revenues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5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828800"/>
            <a:ext cx="8229600" cy="4495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72"/>
              </a:spcBef>
            </a:pPr>
            <a:r>
              <a:rPr lang="en-US" dirty="0" smtClean="0"/>
              <a:t>Organic </a:t>
            </a:r>
            <a:r>
              <a:rPr lang="en-US" dirty="0"/>
              <a:t>organizations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Low degree of specialization and formalization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Flat structure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Decentralized decision making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Uses </a:t>
            </a:r>
            <a:r>
              <a:rPr lang="en-US" i="1" dirty="0"/>
              <a:t>virtual </a:t>
            </a:r>
            <a:r>
              <a:rPr lang="en-US" i="1" dirty="0" smtClean="0"/>
              <a:t>teams </a:t>
            </a:r>
            <a:r>
              <a:rPr lang="en-US" dirty="0"/>
              <a:t>due to information technology</a:t>
            </a:r>
          </a:p>
          <a:p>
            <a:pPr lvl="2">
              <a:spcBef>
                <a:spcPts val="672"/>
              </a:spcBef>
            </a:pPr>
            <a:r>
              <a:rPr lang="en-US" dirty="0" smtClean="0"/>
              <a:t>Examples: </a:t>
            </a:r>
            <a:r>
              <a:rPr lang="en-US" dirty="0" err="1" smtClean="0"/>
              <a:t>Zappos</a:t>
            </a:r>
            <a:r>
              <a:rPr lang="en-US" dirty="0" smtClean="0"/>
              <a:t> and W</a:t>
            </a:r>
            <a:r>
              <a:rPr lang="en-US" dirty="0"/>
              <a:t>. L. </a:t>
            </a:r>
            <a:r>
              <a:rPr lang="en-US" dirty="0" smtClean="0"/>
              <a:t>Gore</a:t>
            </a:r>
            <a:endParaRPr lang="en-US" dirty="0"/>
          </a:p>
          <a:p>
            <a:pPr>
              <a:spcBef>
                <a:spcPts val="672"/>
              </a:spcBef>
            </a:pPr>
            <a:endParaRPr lang="en-US" dirty="0"/>
          </a:p>
          <a:p>
            <a:pPr>
              <a:spcBef>
                <a:spcPts val="672"/>
              </a:spcBef>
            </a:pPr>
            <a:r>
              <a:rPr lang="en-US" dirty="0"/>
              <a:t>Mechanistic organizations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High degree of specialization and formalization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Tall hierarchy</a:t>
            </a:r>
          </a:p>
          <a:p>
            <a:pPr lvl="1">
              <a:spcBef>
                <a:spcPts val="672"/>
              </a:spcBef>
            </a:pPr>
            <a:r>
              <a:rPr lang="en-US" dirty="0"/>
              <a:t>Centralized decision making</a:t>
            </a:r>
          </a:p>
          <a:p>
            <a:pPr lvl="2">
              <a:spcBef>
                <a:spcPts val="672"/>
              </a:spcBef>
            </a:pPr>
            <a:r>
              <a:rPr lang="en-US" dirty="0"/>
              <a:t>Example: </a:t>
            </a:r>
            <a:r>
              <a:rPr lang="en-US" dirty="0" smtClean="0"/>
              <a:t>McDonald’s</a:t>
            </a:r>
            <a:r>
              <a:rPr lang="en-US" dirty="0" smtClean="0">
                <a:latin typeface="Times New Roman"/>
                <a:cs typeface="Times New Roman"/>
              </a:rPr>
              <a:t>−</a:t>
            </a:r>
            <a:r>
              <a:rPr lang="en-US" dirty="0" smtClean="0"/>
              <a:t>Hamburger U in Chicago &amp; China</a:t>
            </a:r>
            <a:endParaRPr lang="en-US" dirty="0"/>
          </a:p>
          <a:p>
            <a:pPr>
              <a:spcBef>
                <a:spcPts val="672"/>
              </a:spcBef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Assembling the Pieces: Mechanistic vs. Organic Organizations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haermel">
  <a:themeElements>
    <a:clrScheme name="Custom 8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C87D0E"/>
      </a:hlink>
      <a:folHlink>
        <a:srgbClr val="FFC42F"/>
      </a:folHlink>
    </a:clrScheme>
    <a:fontScheme name="Custom 1">
      <a:majorFont>
        <a:latin typeface="Lucida Sans"/>
        <a:ea typeface=""/>
        <a:cs typeface=""/>
      </a:majorFont>
      <a:minorFont>
        <a:latin typeface="Times New Rom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16072</TotalTime>
  <Words>1104</Words>
  <Application>Microsoft Office PowerPoint</Application>
  <PresentationFormat>On-screen Show (4:3)</PresentationFormat>
  <Paragraphs>194</Paragraphs>
  <Slides>25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Rothaermel</vt:lpstr>
      <vt:lpstr>PowerPoint Presentation</vt:lpstr>
      <vt:lpstr>PowerPoint Presentation</vt:lpstr>
      <vt:lpstr>Chapter Outline</vt:lpstr>
      <vt:lpstr>ChapterCase 11</vt:lpstr>
      <vt:lpstr>11.1  How to Organize for Competitive Advantage</vt:lpstr>
      <vt:lpstr>Exhibit 11.2  Organizational Inertia and the Failure of Established Firms When External or Internal Environments Shift</vt:lpstr>
      <vt:lpstr>The Key Elements of Organizational Structure</vt:lpstr>
      <vt:lpstr>Strategy Highlight 11.1</vt:lpstr>
      <vt:lpstr>Assembling the Pieces: Mechanistic vs. Organic Organizations</vt:lpstr>
      <vt:lpstr>11.2  Matching Strategy and Structure</vt:lpstr>
      <vt:lpstr>Exhibit 11.4  Changing Organizational Structures and Increasing Complexity as Firms Grow</vt:lpstr>
      <vt:lpstr>Functional Structure</vt:lpstr>
      <vt:lpstr>Strategy Highlight 11.2</vt:lpstr>
      <vt:lpstr>Exhibit 11.7  Typical Multidivisional   (M-Form) Structure</vt:lpstr>
      <vt:lpstr>Multidivisional Structure (cont’d)</vt:lpstr>
      <vt:lpstr>Exhibit 11.8  Matching Corporate-Level Strategy and Structure</vt:lpstr>
      <vt:lpstr>Matrix Structure</vt:lpstr>
      <vt:lpstr>Exhibit 11.9  Typical Matrix Structure with Geographic and SBU Divisions</vt:lpstr>
      <vt:lpstr>11.3  Organizational Culture: Values, Norms, and Artifacts</vt:lpstr>
      <vt:lpstr>Where Do Organizational Cultures Come From?</vt:lpstr>
      <vt:lpstr>Organizational Culture and Competitive Advantage</vt:lpstr>
      <vt:lpstr>11.4  Strategic Control-and-Reward Systems</vt:lpstr>
      <vt:lpstr>11.5  Implications for the Strategist</vt:lpstr>
      <vt:lpstr>ChapterCase 11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Marta Szabo White, Georgia State University</dc:creator>
  <cp:lastModifiedBy>Pavendan Pugalendi</cp:lastModifiedBy>
  <cp:revision>944</cp:revision>
  <dcterms:created xsi:type="dcterms:W3CDTF">2013-09-03T19:04:55Z</dcterms:created>
  <dcterms:modified xsi:type="dcterms:W3CDTF">2014-05-02T13:20:33Z</dcterms:modified>
</cp:coreProperties>
</file>